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1" r:id="rId2"/>
    <p:sldId id="2585" r:id="rId3"/>
    <p:sldId id="2576" r:id="rId4"/>
    <p:sldId id="2575" r:id="rId5"/>
    <p:sldId id="2577" r:id="rId6"/>
    <p:sldId id="2578" r:id="rId7"/>
    <p:sldId id="2579" r:id="rId8"/>
    <p:sldId id="2580" r:id="rId9"/>
    <p:sldId id="2581" r:id="rId10"/>
    <p:sldId id="2582" r:id="rId11"/>
    <p:sldId id="2583" r:id="rId12"/>
    <p:sldId id="2573" r:id="rId13"/>
    <p:sldId id="2586"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77734" autoAdjust="0"/>
  </p:normalViewPr>
  <p:slideViewPr>
    <p:cSldViewPr snapToGrid="0">
      <p:cViewPr varScale="1">
        <p:scale>
          <a:sx n="120" d="100"/>
          <a:sy n="120" d="100"/>
        </p:scale>
        <p:origin x="924"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68F93-9DC0-4AE4-88E6-CB5F95738B5E}" type="datetimeFigureOut">
              <a:rPr lang="es-ES" smtClean="0"/>
              <a:t>09/10/2024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92B5F-36F4-40A4-ADE6-786A05ED5592}" type="slidenum">
              <a:rPr lang="es-ES" smtClean="0"/>
              <a:t>‹Nº›</a:t>
            </a:fld>
            <a:endParaRPr lang="es-ES"/>
          </a:p>
        </p:txBody>
      </p:sp>
    </p:spTree>
    <p:extLst>
      <p:ext uri="{BB962C8B-B14F-4D97-AF65-F5344CB8AC3E}">
        <p14:creationId xmlns:p14="http://schemas.microsoft.com/office/powerpoint/2010/main" val="36101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Welcome</a:t>
            </a:r>
            <a:r>
              <a:rPr lang="es-ES" dirty="0"/>
              <a:t> </a:t>
            </a:r>
            <a:r>
              <a:rPr lang="es-ES" dirty="0" err="1"/>
              <a:t>to</a:t>
            </a:r>
            <a:r>
              <a:rPr lang="es-ES" dirty="0"/>
              <a:t> </a:t>
            </a:r>
            <a:r>
              <a:rPr lang="es-ES" dirty="0" err="1"/>
              <a:t>Session</a:t>
            </a:r>
            <a:r>
              <a:rPr lang="es-ES" dirty="0"/>
              <a:t> 3 </a:t>
            </a:r>
            <a:r>
              <a:rPr lang="es-ES" dirty="0" err="1"/>
              <a:t>of</a:t>
            </a:r>
            <a:r>
              <a:rPr lang="es-ES" dirty="0"/>
              <a:t> </a:t>
            </a:r>
            <a:r>
              <a:rPr lang="es-ES" dirty="0" err="1"/>
              <a:t>our</a:t>
            </a:r>
            <a:r>
              <a:rPr lang="es-ES" dirty="0"/>
              <a:t> </a:t>
            </a:r>
            <a:r>
              <a:rPr lang="es-ES" dirty="0" err="1"/>
              <a:t>course</a:t>
            </a:r>
            <a:r>
              <a:rPr lang="es-ES" dirty="0"/>
              <a:t>. In </a:t>
            </a:r>
            <a:r>
              <a:rPr lang="es-ES" dirty="0" err="1"/>
              <a:t>this</a:t>
            </a:r>
            <a:r>
              <a:rPr lang="es-ES" dirty="0"/>
              <a:t> </a:t>
            </a:r>
            <a:r>
              <a:rPr lang="es-ES" dirty="0" err="1"/>
              <a:t>presentation</a:t>
            </a:r>
            <a:r>
              <a:rPr lang="es-ES" dirty="0"/>
              <a:t>, </a:t>
            </a:r>
            <a:r>
              <a:rPr lang="es-ES" dirty="0" err="1"/>
              <a:t>we</a:t>
            </a:r>
            <a:r>
              <a:rPr lang="es-ES" dirty="0"/>
              <a:t> </a:t>
            </a:r>
            <a:r>
              <a:rPr lang="es-ES" dirty="0" err="1"/>
              <a:t>will</a:t>
            </a:r>
            <a:r>
              <a:rPr lang="es-ES" dirty="0"/>
              <a:t> </a:t>
            </a:r>
            <a:r>
              <a:rPr lang="es-ES" dirty="0" err="1"/>
              <a:t>cover</a:t>
            </a:r>
            <a:r>
              <a:rPr lang="es-ES" dirty="0"/>
              <a:t> </a:t>
            </a:r>
            <a:r>
              <a:rPr lang="es-ES" dirty="0" err="1"/>
              <a:t>the</a:t>
            </a:r>
            <a:r>
              <a:rPr lang="es-ES" dirty="0"/>
              <a:t> </a:t>
            </a:r>
            <a:r>
              <a:rPr lang="es-ES" dirty="0" err="1"/>
              <a:t>basics</a:t>
            </a:r>
            <a:r>
              <a:rPr lang="es-ES" dirty="0"/>
              <a:t> </a:t>
            </a:r>
            <a:r>
              <a:rPr lang="es-ES" dirty="0" err="1"/>
              <a:t>of</a:t>
            </a:r>
            <a:r>
              <a:rPr lang="es-ES" dirty="0"/>
              <a:t> Internet </a:t>
            </a:r>
            <a:r>
              <a:rPr lang="es-ES" dirty="0" err="1"/>
              <a:t>Navigation</a:t>
            </a:r>
            <a:r>
              <a:rPr lang="es-ES" dirty="0"/>
              <a:t>, </a:t>
            </a:r>
            <a:r>
              <a:rPr lang="es-ES" dirty="0" err="1"/>
              <a:t>including</a:t>
            </a:r>
            <a:r>
              <a:rPr lang="es-ES" dirty="0"/>
              <a:t> </a:t>
            </a:r>
            <a:r>
              <a:rPr lang="es-ES" dirty="0" err="1"/>
              <a:t>what</a:t>
            </a:r>
            <a:r>
              <a:rPr lang="es-ES" dirty="0"/>
              <a:t> </a:t>
            </a:r>
            <a:r>
              <a:rPr lang="es-ES" dirty="0" err="1"/>
              <a:t>is</a:t>
            </a:r>
            <a:r>
              <a:rPr lang="es-ES" dirty="0"/>
              <a:t> </a:t>
            </a:r>
            <a:r>
              <a:rPr lang="es-ES" dirty="0" err="1"/>
              <a:t>the</a:t>
            </a:r>
            <a:r>
              <a:rPr lang="es-ES" dirty="0"/>
              <a:t> internet, web browsers, </a:t>
            </a:r>
            <a:r>
              <a:rPr lang="es-ES" dirty="0" err="1"/>
              <a:t>searching</a:t>
            </a:r>
            <a:r>
              <a:rPr lang="es-ES" dirty="0"/>
              <a:t> </a:t>
            </a:r>
            <a:r>
              <a:rPr lang="es-ES" dirty="0" err="1"/>
              <a:t>for</a:t>
            </a:r>
            <a:r>
              <a:rPr lang="es-ES" dirty="0"/>
              <a:t> </a:t>
            </a:r>
            <a:r>
              <a:rPr lang="es-ES" dirty="0" err="1"/>
              <a:t>information</a:t>
            </a:r>
            <a:r>
              <a:rPr lang="es-ES" dirty="0"/>
              <a:t> online, and internet </a:t>
            </a:r>
            <a:r>
              <a:rPr lang="es-ES" dirty="0" err="1"/>
              <a:t>security</a:t>
            </a:r>
            <a:r>
              <a:rPr lang="es-ES" dirty="0"/>
              <a:t> and </a:t>
            </a:r>
            <a:r>
              <a:rPr lang="es-ES" dirty="0" err="1"/>
              <a:t>privacy</a:t>
            </a:r>
            <a:r>
              <a:rPr lang="es-ES" dirty="0"/>
              <a:t>.</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a:t>
            </a:fld>
            <a:endParaRPr lang="es-ES"/>
          </a:p>
        </p:txBody>
      </p:sp>
    </p:spTree>
    <p:extLst>
      <p:ext uri="{BB962C8B-B14F-4D97-AF65-F5344CB8AC3E}">
        <p14:creationId xmlns:p14="http://schemas.microsoft.com/office/powerpoint/2010/main" val="2588766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In a world where so much personal information is shared online, it's important to take steps to protect your privacy. One of the easiest ways to do this is by adjusting the settings on your web browser. Additionally, you should always be aware of the privacy settings on your social media accounts and limit the amount of personal information you share online. By taking these steps, you can help keep your personal information safe and secure.</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10</a:t>
            </a:fld>
            <a:endParaRPr lang="es-ES"/>
          </a:p>
        </p:txBody>
      </p:sp>
    </p:spTree>
    <p:extLst>
      <p:ext uri="{BB962C8B-B14F-4D97-AF65-F5344CB8AC3E}">
        <p14:creationId xmlns:p14="http://schemas.microsoft.com/office/powerpoint/2010/main" val="3004899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Secure websites are becoming increasingly important to protect sensitive information online. One way to recognize a secure website is to look for the HTTPS protocol in the website address, which means that data is encrypted between the website and the user's browser. Browsers also display a padlock icon in the address bar to indicate a secure website. Finally, secure websites have a valid security certificate, which is verified by a trusted Certificate Authority (CA).</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11</a:t>
            </a:fld>
            <a:endParaRPr lang="es-ES"/>
          </a:p>
        </p:txBody>
      </p:sp>
    </p:spTree>
    <p:extLst>
      <p:ext uri="{BB962C8B-B14F-4D97-AF65-F5344CB8AC3E}">
        <p14:creationId xmlns:p14="http://schemas.microsoft.com/office/powerpoint/2010/main" val="4045318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12</a:t>
            </a:fld>
            <a:endParaRPr lang="es-ES"/>
          </a:p>
        </p:txBody>
      </p:sp>
    </p:spTree>
    <p:extLst>
      <p:ext uri="{BB962C8B-B14F-4D97-AF65-F5344CB8AC3E}">
        <p14:creationId xmlns:p14="http://schemas.microsoft.com/office/powerpoint/2010/main" val="152267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This presentation covers the basics of computing, with a focus on the Internet, online security and privacy, web browsers and search engines, effective search techniques and evaluating sources, recognizing secure websites and common scams, and practical activities and further practices. By the end of the presentation, you should have a strong understanding of how to use the Internet safely and efficiently.</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2</a:t>
            </a:fld>
            <a:endParaRPr lang="es-ES"/>
          </a:p>
        </p:txBody>
      </p:sp>
    </p:spTree>
    <p:extLst>
      <p:ext uri="{BB962C8B-B14F-4D97-AF65-F5344CB8AC3E}">
        <p14:creationId xmlns:p14="http://schemas.microsoft.com/office/powerpoint/2010/main" val="4584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The Internet is a vast and complex network of computers and servers that spans the globe, connecting people and information like never before. The origins of the Internet can be traced back to the United States military's ARPANET project in the 1960s. Since then, the Internet has grown and evolved, becoming an essential tool for communication, commerce, and much more. In this slide, we will explore the basics of what the Internet is and how it works.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3</a:t>
            </a:fld>
            <a:endParaRPr lang="es-ES"/>
          </a:p>
        </p:txBody>
      </p:sp>
    </p:spTree>
    <p:extLst>
      <p:ext uri="{BB962C8B-B14F-4D97-AF65-F5344CB8AC3E}">
        <p14:creationId xmlns:p14="http://schemas.microsoft.com/office/powerpoint/2010/main" val="2710329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The internet can be a dangerous place, but there are steps you can take to protect yourself. One of the most important things to remember is to avoid clicking on links from unknown or suspicious sources. Doing so can often lead to computer viruses or other forms of malware. Additionally, it is important to understand common scams, such as phishing, and how to avoid falling victim to them. Finally, protecting your personal information online is crucial for avoiding identity theft and other forms of cybercrime.</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4</a:t>
            </a:fld>
            <a:endParaRPr lang="es-ES"/>
          </a:p>
        </p:txBody>
      </p:sp>
    </p:spTree>
    <p:extLst>
      <p:ext uri="{BB962C8B-B14F-4D97-AF65-F5344CB8AC3E}">
        <p14:creationId xmlns:p14="http://schemas.microsoft.com/office/powerpoint/2010/main" val="2473313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Web browsers are an essential tool for accessing the internet and navigating the World Wide Web. They allow users to access a variety of web pages and services with ease. Modern web browsers also offer a range of features, such as add-ons and extensions, that can enhance the browsing experience. Additionally, web browsers play an important role in cybersecurity by providing secure connections to websites that handle sensitive information, such as online banking sites.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5</a:t>
            </a:fld>
            <a:endParaRPr lang="es-ES"/>
          </a:p>
        </p:txBody>
      </p:sp>
    </p:spTree>
    <p:extLst>
      <p:ext uri="{BB962C8B-B14F-4D97-AF65-F5344CB8AC3E}">
        <p14:creationId xmlns:p14="http://schemas.microsoft.com/office/powerpoint/2010/main" val="1228036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Search engines are an essential tool for navigating the vast amount of information available on the Internet. They use complex algorithms to search through a database of websites and provide users with relevant results. Google is the most popular search engine, but other options like Bing and Yahoo also exist. Understanding how to use search engines effectively is an important skill for finding information online.</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6</a:t>
            </a:fld>
            <a:endParaRPr lang="es-ES"/>
          </a:p>
        </p:txBody>
      </p:sp>
    </p:spTree>
    <p:extLst>
      <p:ext uri="{BB962C8B-B14F-4D97-AF65-F5344CB8AC3E}">
        <p14:creationId xmlns:p14="http://schemas.microsoft.com/office/powerpoint/2010/main" val="3610855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When searching the internet, it's important to use effective search techniques to find the information you need. Using specific keywords and phrases, as well as filters, can help you find more relevant results. For example, using quotation marks around a phrase will search for that exact phrase, and using the minus sign before a word will exclude it from your search results. By using these techniques, you can quickly and easily find the information you need.</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7</a:t>
            </a:fld>
            <a:endParaRPr lang="es-ES"/>
          </a:p>
        </p:txBody>
      </p:sp>
    </p:spTree>
    <p:extLst>
      <p:ext uri="{BB962C8B-B14F-4D97-AF65-F5344CB8AC3E}">
        <p14:creationId xmlns:p14="http://schemas.microsoft.com/office/powerpoint/2010/main" val="2038020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With so much information available on the internet, it's important to be able to evaluate the credibility of sources. This is especially true when using Google search to find information. During this slide, we will discuss how to distinguish between reliable and unreliable sources, and how to evaluate the credibility of sources found in Google search results. We will cover what to look for in an author's credentials, how to spot bias, and the importance of verifying information with corroborating sources.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8</a:t>
            </a:fld>
            <a:endParaRPr lang="es-ES"/>
          </a:p>
        </p:txBody>
      </p:sp>
    </p:spTree>
    <p:extLst>
      <p:ext uri="{BB962C8B-B14F-4D97-AF65-F5344CB8AC3E}">
        <p14:creationId xmlns:p14="http://schemas.microsoft.com/office/powerpoint/2010/main" val="42095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In today's digital age, it's more important than ever to be vigilant about online security. One of the most important things you can do to protect yourself is to create a strong password. This means using a combination of letters, numbers, and symbols, and avoiding easily guessable passwords like 'password' or '123456'. Additionally, using a password manager can help you generate complex passwords and store them securely, reducing the risk of a security breach.</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9</a:t>
            </a:fld>
            <a:endParaRPr lang="es-ES"/>
          </a:p>
        </p:txBody>
      </p:sp>
    </p:spTree>
    <p:extLst>
      <p:ext uri="{BB962C8B-B14F-4D97-AF65-F5344CB8AC3E}">
        <p14:creationId xmlns:p14="http://schemas.microsoft.com/office/powerpoint/2010/main" val="96468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E423-BAF2-EAB7-3874-5EFBC8F8AF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65775C1-B5E5-2240-FBCB-2306CF1FC6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8E9D14-188F-B5E7-CC4C-22B93A78A36E}"/>
              </a:ext>
            </a:extLst>
          </p:cNvPr>
          <p:cNvSpPr>
            <a:spLocks noGrp="1"/>
          </p:cNvSpPr>
          <p:nvPr>
            <p:ph type="dt" sz="half" idx="10"/>
          </p:nvPr>
        </p:nvSpPr>
        <p:spPr/>
        <p:txBody>
          <a:bodyPr/>
          <a:lstStyle/>
          <a:p>
            <a:fld id="{43D27108-5933-47FB-991E-103D329265E6}" type="datetimeFigureOut">
              <a:rPr lang="es-ES" smtClean="0"/>
              <a:t>09/10/2024</a:t>
            </a:fld>
            <a:endParaRPr lang="es-ES"/>
          </a:p>
        </p:txBody>
      </p:sp>
      <p:sp>
        <p:nvSpPr>
          <p:cNvPr id="5" name="Marcador de pie de página 4">
            <a:extLst>
              <a:ext uri="{FF2B5EF4-FFF2-40B4-BE49-F238E27FC236}">
                <a16:creationId xmlns:a16="http://schemas.microsoft.com/office/drawing/2014/main" id="{C9489FF6-9597-C550-2E5D-78940C4BEF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D8B896-1BBC-9747-7427-D6C8D000B44D}"/>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392773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F1C38-33ED-5B71-795B-78FC6326E4B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AB7C664-C52F-7296-FBD2-5F35C5142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F3E996-5293-EAA8-8C43-33CCD09B172D}"/>
              </a:ext>
            </a:extLst>
          </p:cNvPr>
          <p:cNvSpPr>
            <a:spLocks noGrp="1"/>
          </p:cNvSpPr>
          <p:nvPr>
            <p:ph type="dt" sz="half" idx="10"/>
          </p:nvPr>
        </p:nvSpPr>
        <p:spPr/>
        <p:txBody>
          <a:bodyPr/>
          <a:lstStyle/>
          <a:p>
            <a:fld id="{43D27108-5933-47FB-991E-103D329265E6}" type="datetimeFigureOut">
              <a:rPr lang="es-ES" smtClean="0"/>
              <a:t>09/10/2024</a:t>
            </a:fld>
            <a:endParaRPr lang="es-ES"/>
          </a:p>
        </p:txBody>
      </p:sp>
      <p:sp>
        <p:nvSpPr>
          <p:cNvPr id="5" name="Marcador de pie de página 4">
            <a:extLst>
              <a:ext uri="{FF2B5EF4-FFF2-40B4-BE49-F238E27FC236}">
                <a16:creationId xmlns:a16="http://schemas.microsoft.com/office/drawing/2014/main" id="{E46D3937-A934-B9D9-7AAE-AB669BE09F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8061E4-F538-218E-C8D9-354D0E02A3A2}"/>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251681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5E11577-26A3-CAD6-AB85-9DB8E58FCE9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F0E00E-502D-9A93-5CF4-B4704F909E9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DCB3E9E-BE0A-551A-4FD3-F59820A19FC9}"/>
              </a:ext>
            </a:extLst>
          </p:cNvPr>
          <p:cNvSpPr>
            <a:spLocks noGrp="1"/>
          </p:cNvSpPr>
          <p:nvPr>
            <p:ph type="dt" sz="half" idx="10"/>
          </p:nvPr>
        </p:nvSpPr>
        <p:spPr/>
        <p:txBody>
          <a:bodyPr/>
          <a:lstStyle/>
          <a:p>
            <a:fld id="{43D27108-5933-47FB-991E-103D329265E6}" type="datetimeFigureOut">
              <a:rPr lang="es-ES" smtClean="0"/>
              <a:t>09/10/2024</a:t>
            </a:fld>
            <a:endParaRPr lang="es-ES"/>
          </a:p>
        </p:txBody>
      </p:sp>
      <p:sp>
        <p:nvSpPr>
          <p:cNvPr id="5" name="Marcador de pie de página 4">
            <a:extLst>
              <a:ext uri="{FF2B5EF4-FFF2-40B4-BE49-F238E27FC236}">
                <a16:creationId xmlns:a16="http://schemas.microsoft.com/office/drawing/2014/main" id="{78F7D751-A3AB-E33C-BDB1-0A7E5472A5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1DF3B9-88A8-0BA9-31DF-A96D403768F3}"/>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352636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2EB78-B207-D1D4-A99A-8C3D8467014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85503F-433A-09DA-9807-07DBD29E61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52DACD-E67F-AE23-EF88-227A9434E4AE}"/>
              </a:ext>
            </a:extLst>
          </p:cNvPr>
          <p:cNvSpPr>
            <a:spLocks noGrp="1"/>
          </p:cNvSpPr>
          <p:nvPr>
            <p:ph type="dt" sz="half" idx="10"/>
          </p:nvPr>
        </p:nvSpPr>
        <p:spPr/>
        <p:txBody>
          <a:bodyPr/>
          <a:lstStyle/>
          <a:p>
            <a:fld id="{43D27108-5933-47FB-991E-103D329265E6}" type="datetimeFigureOut">
              <a:rPr lang="es-ES" smtClean="0"/>
              <a:t>09/10/2024</a:t>
            </a:fld>
            <a:endParaRPr lang="es-ES"/>
          </a:p>
        </p:txBody>
      </p:sp>
      <p:sp>
        <p:nvSpPr>
          <p:cNvPr id="5" name="Marcador de pie de página 4">
            <a:extLst>
              <a:ext uri="{FF2B5EF4-FFF2-40B4-BE49-F238E27FC236}">
                <a16:creationId xmlns:a16="http://schemas.microsoft.com/office/drawing/2014/main" id="{EA7338B7-B887-BFEE-881A-1BD6BF6C44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58BC24-79CB-5B17-28F6-3F83B762C7A9}"/>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145397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C6B5CC-976D-DB92-C3F7-5D128E99AB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679C8A2-36D8-B506-B9AA-D0A8FDF010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5EC5B33-9243-7699-9799-AC2E1786CC97}"/>
              </a:ext>
            </a:extLst>
          </p:cNvPr>
          <p:cNvSpPr>
            <a:spLocks noGrp="1"/>
          </p:cNvSpPr>
          <p:nvPr>
            <p:ph type="dt" sz="half" idx="10"/>
          </p:nvPr>
        </p:nvSpPr>
        <p:spPr/>
        <p:txBody>
          <a:bodyPr/>
          <a:lstStyle/>
          <a:p>
            <a:fld id="{43D27108-5933-47FB-991E-103D329265E6}" type="datetimeFigureOut">
              <a:rPr lang="es-ES" smtClean="0"/>
              <a:t>09/10/2024</a:t>
            </a:fld>
            <a:endParaRPr lang="es-ES"/>
          </a:p>
        </p:txBody>
      </p:sp>
      <p:sp>
        <p:nvSpPr>
          <p:cNvPr id="5" name="Marcador de pie de página 4">
            <a:extLst>
              <a:ext uri="{FF2B5EF4-FFF2-40B4-BE49-F238E27FC236}">
                <a16:creationId xmlns:a16="http://schemas.microsoft.com/office/drawing/2014/main" id="{F66911B5-5653-EE7F-1244-758A08058C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665235-9106-6F59-FB73-A8DD9B6A7058}"/>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183699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5E0AD-41AA-060F-347E-BA6EB1C72DB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D4FC3A8-D1EC-CC2E-1E21-B245994D544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C3A518-D57C-7938-C9BA-9EF4ED7DDBC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6EBD93-CFC7-5005-6AC1-5A75AE9D90F3}"/>
              </a:ext>
            </a:extLst>
          </p:cNvPr>
          <p:cNvSpPr>
            <a:spLocks noGrp="1"/>
          </p:cNvSpPr>
          <p:nvPr>
            <p:ph type="dt" sz="half" idx="10"/>
          </p:nvPr>
        </p:nvSpPr>
        <p:spPr/>
        <p:txBody>
          <a:bodyPr/>
          <a:lstStyle/>
          <a:p>
            <a:fld id="{43D27108-5933-47FB-991E-103D329265E6}" type="datetimeFigureOut">
              <a:rPr lang="es-ES" smtClean="0"/>
              <a:t>09/10/2024</a:t>
            </a:fld>
            <a:endParaRPr lang="es-ES"/>
          </a:p>
        </p:txBody>
      </p:sp>
      <p:sp>
        <p:nvSpPr>
          <p:cNvPr id="6" name="Marcador de pie de página 5">
            <a:extLst>
              <a:ext uri="{FF2B5EF4-FFF2-40B4-BE49-F238E27FC236}">
                <a16:creationId xmlns:a16="http://schemas.microsoft.com/office/drawing/2014/main" id="{E9D09712-68E5-0DF7-B0F1-FA80CF3E213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B14BF92-906E-B32A-1412-7D073F91415C}"/>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428879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9B28B-C40E-3EA6-14E4-91C27EC8F1F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5F50BE9-0035-2796-BDDC-4DEAA2994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C28B7F7-0A29-45F8-0B0D-A2605BA1AA3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E2542B-93AC-CD00-CDB4-FAB6F2DAF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AA406A5-0AB5-DB22-FE44-B8A8D226392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4C79852-335A-A2B0-0D25-663F48FC9281}"/>
              </a:ext>
            </a:extLst>
          </p:cNvPr>
          <p:cNvSpPr>
            <a:spLocks noGrp="1"/>
          </p:cNvSpPr>
          <p:nvPr>
            <p:ph type="dt" sz="half" idx="10"/>
          </p:nvPr>
        </p:nvSpPr>
        <p:spPr/>
        <p:txBody>
          <a:bodyPr/>
          <a:lstStyle/>
          <a:p>
            <a:fld id="{43D27108-5933-47FB-991E-103D329265E6}" type="datetimeFigureOut">
              <a:rPr lang="es-ES" smtClean="0"/>
              <a:t>09/10/2024</a:t>
            </a:fld>
            <a:endParaRPr lang="es-ES"/>
          </a:p>
        </p:txBody>
      </p:sp>
      <p:sp>
        <p:nvSpPr>
          <p:cNvPr id="8" name="Marcador de pie de página 7">
            <a:extLst>
              <a:ext uri="{FF2B5EF4-FFF2-40B4-BE49-F238E27FC236}">
                <a16:creationId xmlns:a16="http://schemas.microsoft.com/office/drawing/2014/main" id="{2F1D0EA3-2AC8-C009-A6BA-CABD9B74458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DCA15C8-28E6-F67C-161F-1813D61967EA}"/>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203079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9F2D39-078D-F885-45BB-19238920E2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168559F-40AF-B100-558F-7C1FB70C15E6}"/>
              </a:ext>
            </a:extLst>
          </p:cNvPr>
          <p:cNvSpPr>
            <a:spLocks noGrp="1"/>
          </p:cNvSpPr>
          <p:nvPr>
            <p:ph type="dt" sz="half" idx="10"/>
          </p:nvPr>
        </p:nvSpPr>
        <p:spPr/>
        <p:txBody>
          <a:bodyPr/>
          <a:lstStyle/>
          <a:p>
            <a:fld id="{43D27108-5933-47FB-991E-103D329265E6}" type="datetimeFigureOut">
              <a:rPr lang="es-ES" smtClean="0"/>
              <a:t>09/10/2024</a:t>
            </a:fld>
            <a:endParaRPr lang="es-ES"/>
          </a:p>
        </p:txBody>
      </p:sp>
      <p:sp>
        <p:nvSpPr>
          <p:cNvPr id="4" name="Marcador de pie de página 3">
            <a:extLst>
              <a:ext uri="{FF2B5EF4-FFF2-40B4-BE49-F238E27FC236}">
                <a16:creationId xmlns:a16="http://schemas.microsoft.com/office/drawing/2014/main" id="{4E9328B6-051F-6AEA-1B19-D0ADC30AA26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A38713-5AA5-D2FA-7C24-C8C0C0C144E0}"/>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86801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37DD28-0A3B-E763-7390-0EB3F286170A}"/>
              </a:ext>
            </a:extLst>
          </p:cNvPr>
          <p:cNvSpPr>
            <a:spLocks noGrp="1"/>
          </p:cNvSpPr>
          <p:nvPr>
            <p:ph type="dt" sz="half" idx="10"/>
          </p:nvPr>
        </p:nvSpPr>
        <p:spPr/>
        <p:txBody>
          <a:bodyPr/>
          <a:lstStyle/>
          <a:p>
            <a:fld id="{43D27108-5933-47FB-991E-103D329265E6}" type="datetimeFigureOut">
              <a:rPr lang="es-ES" smtClean="0"/>
              <a:t>09/10/2024</a:t>
            </a:fld>
            <a:endParaRPr lang="es-ES"/>
          </a:p>
        </p:txBody>
      </p:sp>
      <p:sp>
        <p:nvSpPr>
          <p:cNvPr id="3" name="Marcador de pie de página 2">
            <a:extLst>
              <a:ext uri="{FF2B5EF4-FFF2-40B4-BE49-F238E27FC236}">
                <a16:creationId xmlns:a16="http://schemas.microsoft.com/office/drawing/2014/main" id="{87340BC4-92D8-187B-EFE7-9DE55E84227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18298CB-CE4D-02A1-936D-4F4E8D93A960}"/>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56527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0EF35-0394-EAFC-61DE-671639715B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551FE1-7F08-AAFF-491A-1760E3A97C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246F54-F558-5AD6-D25F-7FC3A259A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838AA5-8A7F-BB40-9D28-E850EE66B532}"/>
              </a:ext>
            </a:extLst>
          </p:cNvPr>
          <p:cNvSpPr>
            <a:spLocks noGrp="1"/>
          </p:cNvSpPr>
          <p:nvPr>
            <p:ph type="dt" sz="half" idx="10"/>
          </p:nvPr>
        </p:nvSpPr>
        <p:spPr/>
        <p:txBody>
          <a:bodyPr/>
          <a:lstStyle/>
          <a:p>
            <a:fld id="{43D27108-5933-47FB-991E-103D329265E6}" type="datetimeFigureOut">
              <a:rPr lang="es-ES" smtClean="0"/>
              <a:t>09/10/2024</a:t>
            </a:fld>
            <a:endParaRPr lang="es-ES"/>
          </a:p>
        </p:txBody>
      </p:sp>
      <p:sp>
        <p:nvSpPr>
          <p:cNvPr id="6" name="Marcador de pie de página 5">
            <a:extLst>
              <a:ext uri="{FF2B5EF4-FFF2-40B4-BE49-F238E27FC236}">
                <a16:creationId xmlns:a16="http://schemas.microsoft.com/office/drawing/2014/main" id="{E108D4A7-E90B-CF4C-C5B1-9BF7E84BA8F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80F200B-A848-B111-DDB9-2150D801D6BE}"/>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116423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C14CD-2FC5-C09F-F9E6-8AD8174105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63B9370-3383-C0AA-8F0E-65EBF2912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1C9D8CC-1606-7966-8C87-4A3E290DC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EB8A5E-790D-486F-C687-7D4CC63C285B}"/>
              </a:ext>
            </a:extLst>
          </p:cNvPr>
          <p:cNvSpPr>
            <a:spLocks noGrp="1"/>
          </p:cNvSpPr>
          <p:nvPr>
            <p:ph type="dt" sz="half" idx="10"/>
          </p:nvPr>
        </p:nvSpPr>
        <p:spPr/>
        <p:txBody>
          <a:bodyPr/>
          <a:lstStyle/>
          <a:p>
            <a:fld id="{43D27108-5933-47FB-991E-103D329265E6}" type="datetimeFigureOut">
              <a:rPr lang="es-ES" smtClean="0"/>
              <a:t>09/10/2024</a:t>
            </a:fld>
            <a:endParaRPr lang="es-ES"/>
          </a:p>
        </p:txBody>
      </p:sp>
      <p:sp>
        <p:nvSpPr>
          <p:cNvPr id="6" name="Marcador de pie de página 5">
            <a:extLst>
              <a:ext uri="{FF2B5EF4-FFF2-40B4-BE49-F238E27FC236}">
                <a16:creationId xmlns:a16="http://schemas.microsoft.com/office/drawing/2014/main" id="{296433EC-8179-730A-CB54-451840D3600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F5860-9BFB-6A30-A652-1B4721F04DB0}"/>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2940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B7D76D4-31B2-0030-0B16-5926DA382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8962503-1872-0346-D9FB-4A7386B572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98B6B4-02AC-AF18-8DD5-6C5C10548D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D27108-5933-47FB-991E-103D329265E6}" type="datetimeFigureOut">
              <a:rPr lang="es-ES" smtClean="0"/>
              <a:t>09/10/2024</a:t>
            </a:fld>
            <a:endParaRPr lang="es-ES"/>
          </a:p>
        </p:txBody>
      </p:sp>
      <p:sp>
        <p:nvSpPr>
          <p:cNvPr id="5" name="Marcador de pie de página 4">
            <a:extLst>
              <a:ext uri="{FF2B5EF4-FFF2-40B4-BE49-F238E27FC236}">
                <a16:creationId xmlns:a16="http://schemas.microsoft.com/office/drawing/2014/main" id="{87B4155D-8A6C-F5CD-008A-B6FDD765E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FABCEA9-1C5F-8865-FD26-BD82938B22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9AEB44-6685-40E1-8B9A-BBE6BEF1CF2F}" type="slidenum">
              <a:rPr lang="es-ES" smtClean="0"/>
              <a:t>‹Nº›</a:t>
            </a:fld>
            <a:endParaRPr lang="es-ES"/>
          </a:p>
        </p:txBody>
      </p:sp>
    </p:spTree>
    <p:extLst>
      <p:ext uri="{BB962C8B-B14F-4D97-AF65-F5344CB8AC3E}">
        <p14:creationId xmlns:p14="http://schemas.microsoft.com/office/powerpoint/2010/main" val="2336647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www.wikipedia.org/" TargetMode="External"/><Relationship Id="rId4" Type="http://schemas.openxmlformats.org/officeDocument/2006/relationships/hyperlink" Target="http://www.google.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fetch-info.blogspot.com/2015/01/relation-of-html-and-search-engines.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DF60B462-519C-B9B8-96AD-909F2F0D09BE}"/>
              </a:ext>
            </a:extLst>
          </p:cNvPr>
          <p:cNvSpPr>
            <a:spLocks noGrp="1"/>
          </p:cNvSpPr>
          <p:nvPr>
            <p:ph type="ctrTitle"/>
          </p:nvPr>
        </p:nvSpPr>
        <p:spPr>
          <a:xfrm>
            <a:off x="1301262" y="590062"/>
            <a:ext cx="5517822" cy="2838938"/>
          </a:xfrm>
        </p:spPr>
        <p:txBody>
          <a:bodyPr>
            <a:normAutofit/>
          </a:bodyPr>
          <a:lstStyle/>
          <a:p>
            <a:pPr algn="l"/>
            <a:r>
              <a:rPr lang="en-US" sz="5600" dirty="0">
                <a:solidFill>
                  <a:srgbClr val="FFFFFF"/>
                </a:solidFill>
              </a:rPr>
              <a:t>Basic Computing Curriculum</a:t>
            </a:r>
            <a:endParaRPr lang="es-ES" sz="5600" dirty="0">
              <a:solidFill>
                <a:srgbClr val="FFFFFF"/>
              </a:solidFill>
            </a:endParaRPr>
          </a:p>
        </p:txBody>
      </p:sp>
      <p:sp>
        <p:nvSpPr>
          <p:cNvPr id="3" name="Subtítulo 2">
            <a:extLst>
              <a:ext uri="{FF2B5EF4-FFF2-40B4-BE49-F238E27FC236}">
                <a16:creationId xmlns:a16="http://schemas.microsoft.com/office/drawing/2014/main" id="{4F67A68C-B9CC-1C9B-5587-42C3F3FBA826}"/>
              </a:ext>
            </a:extLst>
          </p:cNvPr>
          <p:cNvSpPr>
            <a:spLocks noGrp="1"/>
          </p:cNvSpPr>
          <p:nvPr>
            <p:ph type="subTitle" idx="1"/>
          </p:nvPr>
        </p:nvSpPr>
        <p:spPr>
          <a:xfrm>
            <a:off x="5642044" y="4698614"/>
            <a:ext cx="5088650" cy="1198120"/>
          </a:xfrm>
        </p:spPr>
        <p:txBody>
          <a:bodyPr>
            <a:normAutofit/>
          </a:bodyPr>
          <a:lstStyle/>
          <a:p>
            <a:pPr algn="r"/>
            <a:r>
              <a:rPr lang="es-ES" sz="2000" dirty="0" err="1">
                <a:solidFill>
                  <a:srgbClr val="FFFFFF"/>
                </a:solidFill>
              </a:rPr>
              <a:t>Session</a:t>
            </a:r>
            <a:r>
              <a:rPr lang="es-ES" sz="2000" dirty="0">
                <a:solidFill>
                  <a:srgbClr val="FFFFFF"/>
                </a:solidFill>
              </a:rPr>
              <a:t> 3: Internet </a:t>
            </a:r>
            <a:r>
              <a:rPr lang="es-ES" sz="2000" dirty="0" err="1">
                <a:solidFill>
                  <a:srgbClr val="FFFFFF"/>
                </a:solidFill>
              </a:rPr>
              <a:t>Navigation</a:t>
            </a:r>
            <a:endParaRPr lang="es-ES" sz="2000" dirty="0">
              <a:solidFill>
                <a:srgbClr val="FFFFFF"/>
              </a:solidFill>
            </a:endParaRPr>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96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406BD704-01C2-4341-B99A-116CC7EC5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Security Icon Concept on the Blue Keyboard Button">
            <a:extLst>
              <a:ext uri="{FF2B5EF4-FFF2-40B4-BE49-F238E27FC236}">
                <a16:creationId xmlns:a16="http://schemas.microsoft.com/office/drawing/2014/main" id="{519A3000-B9C5-4248-AD7D-A4236E027E77}"/>
              </a:ext>
            </a:extLst>
          </p:cNvPr>
          <p:cNvPicPr>
            <a:picLocks noGrp="1" noChangeAspect="1"/>
          </p:cNvPicPr>
          <p:nvPr>
            <p:ph sz="half" idx="1"/>
          </p:nvPr>
        </p:nvPicPr>
        <p:blipFill>
          <a:blip r:embed="rId3"/>
          <a:srcRect b="15730"/>
          <a:stretch/>
        </p:blipFill>
        <p:spPr>
          <a:xfrm>
            <a:off x="20" y="10"/>
            <a:ext cx="12191980" cy="6857990"/>
          </a:xfrm>
          <a:prstGeom prst="rect">
            <a:avLst/>
          </a:prstGeom>
        </p:spPr>
      </p:pic>
      <p:sp useBgFill="1">
        <p:nvSpPr>
          <p:cNvPr id="14" name="Rectangle 13">
            <a:extLst>
              <a:ext uri="{FF2B5EF4-FFF2-40B4-BE49-F238E27FC236}">
                <a16:creationId xmlns:a16="http://schemas.microsoft.com/office/drawing/2014/main" id="{0225C01B-A296-4FAA-AA46-794F27DF6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50A633-FB11-89AE-0D7E-0A5B74D4C561}"/>
              </a:ext>
            </a:extLst>
          </p:cNvPr>
          <p:cNvSpPr>
            <a:spLocks noGrp="1"/>
          </p:cNvSpPr>
          <p:nvPr>
            <p:ph type="title"/>
          </p:nvPr>
        </p:nvSpPr>
        <p:spPr>
          <a:xfrm>
            <a:off x="1049451" y="1352492"/>
            <a:ext cx="4665540" cy="1143000"/>
          </a:xfrm>
        </p:spPr>
        <p:txBody>
          <a:bodyPr vert="horz" lIns="91440" tIns="45720" rIns="91440" bIns="45720" rtlCol="0" anchor="t">
            <a:normAutofit/>
          </a:bodyPr>
          <a:lstStyle/>
          <a:p>
            <a:r>
              <a:rPr lang="en-US" sz="3700" b="1"/>
              <a:t>Privacy Settings and Social Media Privacy</a:t>
            </a:r>
          </a:p>
        </p:txBody>
      </p:sp>
      <p:sp>
        <p:nvSpPr>
          <p:cNvPr id="4" name="Marcador de contenido 3">
            <a:extLst>
              <a:ext uri="{FF2B5EF4-FFF2-40B4-BE49-F238E27FC236}">
                <a16:creationId xmlns:a16="http://schemas.microsoft.com/office/drawing/2014/main" id="{F7187A8C-AA71-3796-EF91-6A8D8AE43F33}"/>
              </a:ext>
            </a:extLst>
          </p:cNvPr>
          <p:cNvSpPr>
            <a:spLocks noGrp="1"/>
          </p:cNvSpPr>
          <p:nvPr>
            <p:ph sz="half" idx="2"/>
          </p:nvPr>
        </p:nvSpPr>
        <p:spPr>
          <a:xfrm>
            <a:off x="1049454" y="2662356"/>
            <a:ext cx="4665546" cy="3057911"/>
          </a:xfrm>
        </p:spPr>
        <p:txBody>
          <a:bodyPr vert="horz" lIns="91440" tIns="45720" rIns="91440" bIns="45720" rtlCol="0">
            <a:normAutofit/>
          </a:bodyPr>
          <a:lstStyle/>
          <a:p>
            <a:pPr>
              <a:lnSpc>
                <a:spcPct val="110000"/>
              </a:lnSpc>
              <a:buSzPct val="87000"/>
            </a:pPr>
            <a:r>
              <a:rPr lang="en-US" sz="2000"/>
              <a:t>Adjusting your browser settings can help protect your privacy online.</a:t>
            </a:r>
          </a:p>
          <a:p>
            <a:pPr>
              <a:lnSpc>
                <a:spcPct val="110000"/>
              </a:lnSpc>
              <a:buSzPct val="87000"/>
            </a:pPr>
            <a:r>
              <a:rPr lang="en-US" sz="2000"/>
              <a:t>Be aware of the privacy settings on your social media accounts.</a:t>
            </a:r>
          </a:p>
          <a:p>
            <a:pPr>
              <a:lnSpc>
                <a:spcPct val="110000"/>
              </a:lnSpc>
              <a:buSzPct val="87000"/>
            </a:pPr>
            <a:r>
              <a:rPr lang="en-US" sz="2000"/>
              <a:t>Consider limiting the amount of personal information you share online.</a:t>
            </a:r>
          </a:p>
        </p:txBody>
      </p:sp>
      <p:cxnSp>
        <p:nvCxnSpPr>
          <p:cNvPr id="16" name="Straight Connector 15">
            <a:extLst>
              <a:ext uri="{FF2B5EF4-FFF2-40B4-BE49-F238E27FC236}">
                <a16:creationId xmlns:a16="http://schemas.microsoft.com/office/drawing/2014/main" id="{62713E66-598D-4B8A-9D2A-67C7AF46EF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655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Keyboard button with padlock icon isolated on white background">
            <a:extLst>
              <a:ext uri="{FF2B5EF4-FFF2-40B4-BE49-F238E27FC236}">
                <a16:creationId xmlns:a16="http://schemas.microsoft.com/office/drawing/2014/main" id="{E70193E3-4238-45D5-92DD-3C8158252629}"/>
              </a:ext>
            </a:extLst>
          </p:cNvPr>
          <p:cNvPicPr>
            <a:picLocks noGrp="1" noChangeAspect="1"/>
          </p:cNvPicPr>
          <p:nvPr>
            <p:ph sz="half" idx="1"/>
          </p:nvPr>
        </p:nvPicPr>
        <p:blipFill>
          <a:blip r:embed="rId3"/>
          <a:srcRect l="3943" r="4703"/>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7968CBB0-9540-DD2B-8801-E5C369C03220}"/>
              </a:ext>
            </a:extLst>
          </p:cNvPr>
          <p:cNvSpPr>
            <a:spLocks noGrp="1"/>
          </p:cNvSpPr>
          <p:nvPr>
            <p:ph type="title"/>
          </p:nvPr>
        </p:nvSpPr>
        <p:spPr>
          <a:xfrm>
            <a:off x="640079" y="914400"/>
            <a:ext cx="4261104" cy="1097280"/>
          </a:xfrm>
        </p:spPr>
        <p:txBody>
          <a:bodyPr vert="horz" lIns="91440" tIns="45720" rIns="91440" bIns="45720" rtlCol="0" anchor="t">
            <a:normAutofit/>
          </a:bodyPr>
          <a:lstStyle/>
          <a:p>
            <a:r>
              <a:rPr lang="en-US" sz="3600" b="1"/>
              <a:t>Recognizing Secure Websites</a:t>
            </a:r>
          </a:p>
        </p:txBody>
      </p:sp>
      <p:sp>
        <p:nvSpPr>
          <p:cNvPr id="4" name="Marcador de contenido 3">
            <a:extLst>
              <a:ext uri="{FF2B5EF4-FFF2-40B4-BE49-F238E27FC236}">
                <a16:creationId xmlns:a16="http://schemas.microsoft.com/office/drawing/2014/main" id="{6CAB49B7-2A2F-9AF9-6235-6121239EC02E}"/>
              </a:ext>
            </a:extLst>
          </p:cNvPr>
          <p:cNvSpPr>
            <a:spLocks noGrp="1"/>
          </p:cNvSpPr>
          <p:nvPr>
            <p:ph sz="half" idx="2"/>
          </p:nvPr>
        </p:nvSpPr>
        <p:spPr>
          <a:xfrm>
            <a:off x="640079" y="2176036"/>
            <a:ext cx="4261104" cy="4121887"/>
          </a:xfrm>
        </p:spPr>
        <p:txBody>
          <a:bodyPr vert="horz" lIns="91440" tIns="45720" rIns="91440" bIns="45720" rtlCol="0">
            <a:normAutofit/>
          </a:bodyPr>
          <a:lstStyle/>
          <a:p>
            <a:pPr>
              <a:lnSpc>
                <a:spcPct val="110000"/>
              </a:lnSpc>
              <a:buSzPct val="87000"/>
            </a:pPr>
            <a:r>
              <a:rPr lang="en-US" sz="2000"/>
              <a:t>Secure websites use HTTPS protocol to encrypt data between the website and the user's browser.</a:t>
            </a:r>
          </a:p>
          <a:p>
            <a:pPr>
              <a:lnSpc>
                <a:spcPct val="110000"/>
              </a:lnSpc>
              <a:buSzPct val="87000"/>
            </a:pPr>
            <a:r>
              <a:rPr lang="en-US" sz="2000"/>
              <a:t>Browsers display a padlock icon in the address bar for secure websites.</a:t>
            </a:r>
          </a:p>
          <a:p>
            <a:pPr>
              <a:lnSpc>
                <a:spcPct val="110000"/>
              </a:lnSpc>
              <a:buSzPct val="87000"/>
            </a:pPr>
            <a:r>
              <a:rPr lang="en-US" sz="2000"/>
              <a:t>Secure websites have a valid security certificate validated by a trusted Certificate Authority (CA).</a:t>
            </a:r>
          </a:p>
        </p:txBody>
      </p:sp>
    </p:spTree>
    <p:extLst>
      <p:ext uri="{BB962C8B-B14F-4D97-AF65-F5344CB8AC3E}">
        <p14:creationId xmlns:p14="http://schemas.microsoft.com/office/powerpoint/2010/main" val="3141179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Search Find Web Online Technology Internet Website Concept">
            <a:extLst>
              <a:ext uri="{FF2B5EF4-FFF2-40B4-BE49-F238E27FC236}">
                <a16:creationId xmlns:a16="http://schemas.microsoft.com/office/drawing/2014/main" id="{D3729722-98AB-4330-A7BC-FDC322D5EBF7}"/>
              </a:ext>
            </a:extLst>
          </p:cNvPr>
          <p:cNvPicPr>
            <a:picLocks noGrp="1" noChangeAspect="1"/>
          </p:cNvPicPr>
          <p:nvPr>
            <p:ph sz="half" idx="1"/>
          </p:nvPr>
        </p:nvPicPr>
        <p:blipFill>
          <a:blip r:embed="rId3"/>
          <a:srcRect l="8955" r="8041" b="2"/>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A619E85B-3389-93A6-C8A5-F49D32D0A11C}"/>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100000"/>
              </a:lnSpc>
            </a:pPr>
            <a:r>
              <a:rPr lang="en-US" sz="3600" b="1"/>
              <a:t>Practical Activity</a:t>
            </a:r>
          </a:p>
        </p:txBody>
      </p:sp>
      <p:sp>
        <p:nvSpPr>
          <p:cNvPr id="4" name="Marcador de contenido 3">
            <a:extLst>
              <a:ext uri="{FF2B5EF4-FFF2-40B4-BE49-F238E27FC236}">
                <a16:creationId xmlns:a16="http://schemas.microsoft.com/office/drawing/2014/main" id="{B39FF6B3-F202-ECEB-1249-1A58BC74E94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4" y="1967756"/>
            <a:ext cx="4261104" cy="4300166"/>
          </a:xfrm>
        </p:spPr>
        <p:txBody>
          <a:bodyPr>
            <a:noAutofit/>
          </a:bodyPr>
          <a:lstStyle/>
          <a:p>
            <a:pPr marL="514350" indent="-514350">
              <a:lnSpc>
                <a:spcPct val="120000"/>
              </a:lnSpc>
              <a:buFont typeface="+mj-lt"/>
              <a:buAutoNum type="arabicPeriod"/>
            </a:pPr>
            <a:r>
              <a:rPr lang="en-US" sz="1100" b="1" dirty="0"/>
              <a:t>Perform a Google Search:</a:t>
            </a:r>
            <a:endParaRPr lang="en-US" sz="1100" dirty="0"/>
          </a:p>
          <a:p>
            <a:pPr lvl="1">
              <a:lnSpc>
                <a:spcPct val="120000"/>
              </a:lnSpc>
            </a:pPr>
            <a:r>
              <a:rPr lang="en-US" sz="1100" dirty="0"/>
              <a:t>Open your web browser and go to </a:t>
            </a:r>
            <a:r>
              <a:rPr lang="en-US" sz="1100" dirty="0">
                <a:hlinkClick r:id="rId4"/>
              </a:rPr>
              <a:t>www.google.com</a:t>
            </a:r>
            <a:r>
              <a:rPr lang="en-US" sz="1100" dirty="0"/>
              <a:t>.</a:t>
            </a:r>
          </a:p>
          <a:p>
            <a:pPr lvl="1">
              <a:lnSpc>
                <a:spcPct val="120000"/>
              </a:lnSpc>
            </a:pPr>
            <a:r>
              <a:rPr lang="en-US" sz="1100" dirty="0"/>
              <a:t>In the search bar, type “weather today” and press Enter.</a:t>
            </a:r>
          </a:p>
          <a:p>
            <a:pPr lvl="1">
              <a:lnSpc>
                <a:spcPct val="120000"/>
              </a:lnSpc>
            </a:pPr>
            <a:r>
              <a:rPr lang="en-US" sz="1100" dirty="0"/>
              <a:t>Look at the results and click on a link to check the weather in your area.</a:t>
            </a:r>
          </a:p>
          <a:p>
            <a:pPr marL="514350" indent="-514350">
              <a:lnSpc>
                <a:spcPct val="120000"/>
              </a:lnSpc>
              <a:buFont typeface="+mj-lt"/>
              <a:buAutoNum type="arabicPeriod"/>
            </a:pPr>
            <a:r>
              <a:rPr lang="en-US" sz="1100" b="1" dirty="0"/>
              <a:t>Visit a Secure Website:</a:t>
            </a:r>
            <a:endParaRPr lang="en-US" sz="1100" dirty="0"/>
          </a:p>
          <a:p>
            <a:pPr lvl="1">
              <a:lnSpc>
                <a:spcPct val="120000"/>
              </a:lnSpc>
            </a:pPr>
            <a:r>
              <a:rPr lang="en-US" sz="1100" dirty="0"/>
              <a:t>In the browser, type in “</a:t>
            </a:r>
            <a:r>
              <a:rPr lang="en-US" sz="1100" dirty="0">
                <a:hlinkClick r:id="rId5"/>
              </a:rPr>
              <a:t>www.wikipedia.org</a:t>
            </a:r>
            <a:r>
              <a:rPr lang="en-US" sz="1100" dirty="0"/>
              <a:t>” and press Enter.</a:t>
            </a:r>
          </a:p>
          <a:p>
            <a:pPr lvl="1">
              <a:lnSpc>
                <a:spcPct val="120000"/>
              </a:lnSpc>
            </a:pPr>
            <a:r>
              <a:rPr lang="en-US" sz="1100" dirty="0"/>
              <a:t>Notice the padlock icon next to the web address. This shows the site is secure.</a:t>
            </a:r>
          </a:p>
          <a:p>
            <a:pPr lvl="1">
              <a:lnSpc>
                <a:spcPct val="120000"/>
              </a:lnSpc>
            </a:pPr>
            <a:r>
              <a:rPr lang="en-US" sz="1100" dirty="0"/>
              <a:t>Navigate to a page of interest, like searching for “Albert Einstein” on Wikipedia.</a:t>
            </a:r>
          </a:p>
          <a:p>
            <a:pPr marL="514350" indent="-514350">
              <a:lnSpc>
                <a:spcPct val="120000"/>
              </a:lnSpc>
              <a:buFont typeface="+mj-lt"/>
              <a:buAutoNum type="arabicPeriod"/>
            </a:pPr>
            <a:r>
              <a:rPr lang="en-US" sz="1100" b="1" dirty="0"/>
              <a:t>Practice Safe Browsing:</a:t>
            </a:r>
            <a:endParaRPr lang="en-US" sz="1100" dirty="0"/>
          </a:p>
          <a:p>
            <a:pPr lvl="1">
              <a:lnSpc>
                <a:spcPct val="120000"/>
              </a:lnSpc>
            </a:pPr>
            <a:r>
              <a:rPr lang="en-US" sz="1100" dirty="0"/>
              <a:t>Try searching for something else of interest, like “healthy recipes” or “local news.”</a:t>
            </a:r>
          </a:p>
          <a:p>
            <a:pPr lvl="1">
              <a:lnSpc>
                <a:spcPct val="120000"/>
              </a:lnSpc>
            </a:pPr>
            <a:r>
              <a:rPr lang="en-US" sz="1100" dirty="0"/>
              <a:t>Before clicking a link, check to see if it’s a reputable website.</a:t>
            </a:r>
          </a:p>
        </p:txBody>
      </p:sp>
    </p:spTree>
    <p:extLst>
      <p:ext uri="{BB962C8B-B14F-4D97-AF65-F5344CB8AC3E}">
        <p14:creationId xmlns:p14="http://schemas.microsoft.com/office/powerpoint/2010/main" val="1671453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406BD704-01C2-4341-B99A-116CC7EC5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Earth as a particle with gold and blue">
            <a:extLst>
              <a:ext uri="{FF2B5EF4-FFF2-40B4-BE49-F238E27FC236}">
                <a16:creationId xmlns:a16="http://schemas.microsoft.com/office/drawing/2014/main" id="{0ED8AEAB-73EF-4285-B47E-602598F31B1D}"/>
              </a:ext>
            </a:extLst>
          </p:cNvPr>
          <p:cNvPicPr>
            <a:picLocks noGrp="1" noChangeAspect="1"/>
          </p:cNvPicPr>
          <p:nvPr>
            <p:ph sz="half" idx="1"/>
          </p:nvPr>
        </p:nvPicPr>
        <p:blipFill>
          <a:blip r:embed="rId2"/>
          <a:srcRect t="1255" b="14476"/>
          <a:stretch/>
        </p:blipFill>
        <p:spPr>
          <a:xfrm>
            <a:off x="20" y="10"/>
            <a:ext cx="12191980" cy="6857990"/>
          </a:xfrm>
          <a:prstGeom prst="rect">
            <a:avLst/>
          </a:prstGeom>
        </p:spPr>
      </p:pic>
      <p:sp useBgFill="1">
        <p:nvSpPr>
          <p:cNvPr id="14" name="Rectangle 13">
            <a:extLst>
              <a:ext uri="{FF2B5EF4-FFF2-40B4-BE49-F238E27FC236}">
                <a16:creationId xmlns:a16="http://schemas.microsoft.com/office/drawing/2014/main" id="{0225C01B-A296-4FAA-AA46-794F27DF6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BCC38D8-2063-C083-B00C-FEB7E628FB2C}"/>
              </a:ext>
            </a:extLst>
          </p:cNvPr>
          <p:cNvSpPr>
            <a:spLocks noGrp="1"/>
          </p:cNvSpPr>
          <p:nvPr>
            <p:ph type="title"/>
          </p:nvPr>
        </p:nvSpPr>
        <p:spPr>
          <a:xfrm>
            <a:off x="1049451" y="1352492"/>
            <a:ext cx="4665540" cy="1143000"/>
          </a:xfrm>
        </p:spPr>
        <p:txBody>
          <a:bodyPr vert="horz" lIns="91440" tIns="45720" rIns="91440" bIns="45720" rtlCol="0" anchor="t">
            <a:normAutofit/>
          </a:bodyPr>
          <a:lstStyle/>
          <a:p>
            <a:pPr>
              <a:lnSpc>
                <a:spcPct val="100000"/>
              </a:lnSpc>
            </a:pPr>
            <a:r>
              <a:rPr lang="en-US" sz="4000" b="1" dirty="0"/>
              <a:t>Conclusions</a:t>
            </a:r>
          </a:p>
        </p:txBody>
      </p:sp>
      <p:sp>
        <p:nvSpPr>
          <p:cNvPr id="4" name="Marcador de contenido 3">
            <a:extLst>
              <a:ext uri="{FF2B5EF4-FFF2-40B4-BE49-F238E27FC236}">
                <a16:creationId xmlns:a16="http://schemas.microsoft.com/office/drawing/2014/main" id="{A2D31CB7-0A6B-DC05-1186-EA89FA75AEE8}"/>
              </a:ext>
            </a:extLst>
          </p:cNvPr>
          <p:cNvSpPr>
            <a:spLocks noGrp="1"/>
          </p:cNvSpPr>
          <p:nvPr>
            <p:ph sz="half" idx="2"/>
          </p:nvPr>
        </p:nvSpPr>
        <p:spPr>
          <a:xfrm>
            <a:off x="1049454" y="2662356"/>
            <a:ext cx="4665546" cy="3057911"/>
          </a:xfrm>
        </p:spPr>
        <p:txBody>
          <a:bodyPr vert="horz" lIns="91440" tIns="45720" rIns="91440" bIns="45720" rtlCol="0">
            <a:normAutofit/>
          </a:bodyPr>
          <a:lstStyle/>
          <a:p>
            <a:pPr>
              <a:lnSpc>
                <a:spcPct val="110000"/>
              </a:lnSpc>
              <a:buSzPct val="87000"/>
            </a:pPr>
            <a:r>
              <a:rPr lang="en-US" sz="2000"/>
              <a:t>The internet is a global network that connects people and information.</a:t>
            </a:r>
          </a:p>
          <a:p>
            <a:pPr>
              <a:lnSpc>
                <a:spcPct val="110000"/>
              </a:lnSpc>
              <a:buSzPct val="87000"/>
            </a:pPr>
            <a:r>
              <a:rPr lang="en-US" sz="2000"/>
              <a:t>Web browsers and search engines are tools that allow us to access the internet and find information.</a:t>
            </a:r>
          </a:p>
          <a:p>
            <a:pPr>
              <a:lnSpc>
                <a:spcPct val="110000"/>
              </a:lnSpc>
              <a:buSzPct val="87000"/>
            </a:pPr>
            <a:r>
              <a:rPr lang="en-US" sz="2000"/>
              <a:t>Online security and privacy are crucial for protecting ourselves from cybercrime.</a:t>
            </a:r>
          </a:p>
        </p:txBody>
      </p:sp>
      <p:cxnSp>
        <p:nvCxnSpPr>
          <p:cNvPr id="16" name="Straight Connector 15">
            <a:extLst>
              <a:ext uri="{FF2B5EF4-FFF2-40B4-BE49-F238E27FC236}">
                <a16:creationId xmlns:a16="http://schemas.microsoft.com/office/drawing/2014/main" id="{62713E66-598D-4B8A-9D2A-67C7AF46EF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769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406BD704-01C2-4341-B99A-116CC7EC5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Digital Screen Isolated">
            <a:extLst>
              <a:ext uri="{FF2B5EF4-FFF2-40B4-BE49-F238E27FC236}">
                <a16:creationId xmlns:a16="http://schemas.microsoft.com/office/drawing/2014/main" id="{9B656039-CE4C-4397-B55D-2E85B7AD77CF}"/>
              </a:ext>
            </a:extLst>
          </p:cNvPr>
          <p:cNvPicPr>
            <a:picLocks noGrp="1" noChangeAspect="1"/>
          </p:cNvPicPr>
          <p:nvPr>
            <p:ph sz="half" idx="1"/>
          </p:nvPr>
        </p:nvPicPr>
        <p:blipFill>
          <a:blip r:embed="rId3"/>
          <a:srcRect t="4069" b="11344"/>
          <a:stretch/>
        </p:blipFill>
        <p:spPr>
          <a:xfrm>
            <a:off x="20" y="10"/>
            <a:ext cx="12191980" cy="6857990"/>
          </a:xfrm>
          <a:prstGeom prst="rect">
            <a:avLst/>
          </a:prstGeom>
        </p:spPr>
      </p:pic>
      <p:sp useBgFill="1">
        <p:nvSpPr>
          <p:cNvPr id="14" name="Rectangle 13">
            <a:extLst>
              <a:ext uri="{FF2B5EF4-FFF2-40B4-BE49-F238E27FC236}">
                <a16:creationId xmlns:a16="http://schemas.microsoft.com/office/drawing/2014/main" id="{0225C01B-A296-4FAA-AA46-794F27DF6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5C7249F-7B20-FD58-8861-AACCD1E8E102}"/>
              </a:ext>
            </a:extLst>
          </p:cNvPr>
          <p:cNvSpPr>
            <a:spLocks noGrp="1"/>
          </p:cNvSpPr>
          <p:nvPr>
            <p:ph type="title"/>
          </p:nvPr>
        </p:nvSpPr>
        <p:spPr>
          <a:xfrm>
            <a:off x="1049451" y="1352492"/>
            <a:ext cx="4665540" cy="1143000"/>
          </a:xfrm>
        </p:spPr>
        <p:txBody>
          <a:bodyPr vert="horz" lIns="91440" tIns="45720" rIns="91440" bIns="45720" rtlCol="0" anchor="t">
            <a:normAutofit/>
          </a:bodyPr>
          <a:lstStyle/>
          <a:p>
            <a:r>
              <a:rPr lang="en-US" sz="3700" b="1"/>
              <a:t>Presentation Overview</a:t>
            </a:r>
          </a:p>
        </p:txBody>
      </p:sp>
      <p:sp>
        <p:nvSpPr>
          <p:cNvPr id="4" name="Marcador de contenido 3">
            <a:extLst>
              <a:ext uri="{FF2B5EF4-FFF2-40B4-BE49-F238E27FC236}">
                <a16:creationId xmlns:a16="http://schemas.microsoft.com/office/drawing/2014/main" id="{4EE4832D-60E8-1945-EE03-9B4F5BB8E86D}"/>
              </a:ext>
            </a:extLst>
          </p:cNvPr>
          <p:cNvSpPr>
            <a:spLocks noGrp="1"/>
          </p:cNvSpPr>
          <p:nvPr>
            <p:ph sz="half" idx="2"/>
          </p:nvPr>
        </p:nvSpPr>
        <p:spPr>
          <a:xfrm>
            <a:off x="1049454" y="2662356"/>
            <a:ext cx="4665546" cy="3057911"/>
          </a:xfrm>
        </p:spPr>
        <p:txBody>
          <a:bodyPr vert="horz" lIns="91440" tIns="45720" rIns="91440" bIns="45720" rtlCol="0">
            <a:normAutofit/>
          </a:bodyPr>
          <a:lstStyle/>
          <a:p>
            <a:pPr>
              <a:lnSpc>
                <a:spcPct val="110000"/>
              </a:lnSpc>
              <a:buSzPct val="87000"/>
            </a:pPr>
            <a:r>
              <a:rPr lang="en-US" sz="1500"/>
              <a:t>Introduction to the Internet and its history</a:t>
            </a:r>
          </a:p>
          <a:p>
            <a:pPr>
              <a:lnSpc>
                <a:spcPct val="110000"/>
              </a:lnSpc>
              <a:buSzPct val="87000"/>
            </a:pPr>
            <a:r>
              <a:rPr lang="en-US" sz="1500"/>
              <a:t>Online security and privacy</a:t>
            </a:r>
          </a:p>
          <a:p>
            <a:pPr>
              <a:lnSpc>
                <a:spcPct val="110000"/>
              </a:lnSpc>
              <a:buSzPct val="87000"/>
            </a:pPr>
            <a:r>
              <a:rPr lang="en-US" sz="1500"/>
              <a:t>Web browsers and search engines</a:t>
            </a:r>
          </a:p>
          <a:p>
            <a:pPr>
              <a:lnSpc>
                <a:spcPct val="110000"/>
              </a:lnSpc>
              <a:buSzPct val="87000"/>
            </a:pPr>
            <a:r>
              <a:rPr lang="en-US" sz="1500"/>
              <a:t>Effective search techniques and evaluating sources</a:t>
            </a:r>
          </a:p>
          <a:p>
            <a:pPr>
              <a:lnSpc>
                <a:spcPct val="110000"/>
              </a:lnSpc>
              <a:buSzPct val="87000"/>
            </a:pPr>
            <a:r>
              <a:rPr lang="en-US" sz="1500"/>
              <a:t>Recognizing secure websites and common scams</a:t>
            </a:r>
          </a:p>
          <a:p>
            <a:pPr>
              <a:lnSpc>
                <a:spcPct val="110000"/>
              </a:lnSpc>
              <a:buSzPct val="87000"/>
            </a:pPr>
            <a:r>
              <a:rPr lang="en-US" sz="1500"/>
              <a:t>Practical activity and further practices</a:t>
            </a:r>
          </a:p>
        </p:txBody>
      </p:sp>
      <p:cxnSp>
        <p:nvCxnSpPr>
          <p:cNvPr id="16" name="Straight Connector 15">
            <a:extLst>
              <a:ext uri="{FF2B5EF4-FFF2-40B4-BE49-F238E27FC236}">
                <a16:creationId xmlns:a16="http://schemas.microsoft.com/office/drawing/2014/main" id="{62713E66-598D-4B8A-9D2A-67C7AF46EF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447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406BD704-01C2-4341-B99A-116CC7EC5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Room of identical cubicles">
            <a:extLst>
              <a:ext uri="{FF2B5EF4-FFF2-40B4-BE49-F238E27FC236}">
                <a16:creationId xmlns:a16="http://schemas.microsoft.com/office/drawing/2014/main" id="{9F96D8D7-2BD2-4A34-8352-9B89DA71A341}"/>
              </a:ext>
            </a:extLst>
          </p:cNvPr>
          <p:cNvPicPr>
            <a:picLocks noGrp="1" noChangeAspect="1"/>
          </p:cNvPicPr>
          <p:nvPr>
            <p:ph sz="half" idx="1"/>
          </p:nvPr>
        </p:nvPicPr>
        <p:blipFill>
          <a:blip r:embed="rId3"/>
          <a:srcRect t="892" b="24108"/>
          <a:stretch/>
        </p:blipFill>
        <p:spPr>
          <a:xfrm>
            <a:off x="20" y="10"/>
            <a:ext cx="12191980" cy="6857990"/>
          </a:xfrm>
          <a:prstGeom prst="rect">
            <a:avLst/>
          </a:prstGeom>
        </p:spPr>
      </p:pic>
      <p:sp useBgFill="1">
        <p:nvSpPr>
          <p:cNvPr id="14" name="Rectangle 13">
            <a:extLst>
              <a:ext uri="{FF2B5EF4-FFF2-40B4-BE49-F238E27FC236}">
                <a16:creationId xmlns:a16="http://schemas.microsoft.com/office/drawing/2014/main" id="{0225C01B-A296-4FAA-AA46-794F27DF6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3B3FC03-C5D6-EFCF-959C-645E87B7BB1A}"/>
              </a:ext>
            </a:extLst>
          </p:cNvPr>
          <p:cNvSpPr>
            <a:spLocks noGrp="1"/>
          </p:cNvSpPr>
          <p:nvPr>
            <p:ph type="title"/>
          </p:nvPr>
        </p:nvSpPr>
        <p:spPr>
          <a:xfrm>
            <a:off x="1049451" y="1352492"/>
            <a:ext cx="4665540" cy="1143000"/>
          </a:xfrm>
        </p:spPr>
        <p:txBody>
          <a:bodyPr vert="horz" lIns="91440" tIns="45720" rIns="91440" bIns="45720" rtlCol="0" anchor="t">
            <a:normAutofit/>
          </a:bodyPr>
          <a:lstStyle/>
          <a:p>
            <a:r>
              <a:rPr lang="en-US" sz="3700" b="1"/>
              <a:t>Introduction: What is the Internet?</a:t>
            </a:r>
          </a:p>
        </p:txBody>
      </p:sp>
      <p:sp>
        <p:nvSpPr>
          <p:cNvPr id="4" name="Marcador de contenido 3">
            <a:extLst>
              <a:ext uri="{FF2B5EF4-FFF2-40B4-BE49-F238E27FC236}">
                <a16:creationId xmlns:a16="http://schemas.microsoft.com/office/drawing/2014/main" id="{F9155878-76AA-C2AA-5AB9-0B869ED80EA6}"/>
              </a:ext>
            </a:extLst>
          </p:cNvPr>
          <p:cNvSpPr>
            <a:spLocks noGrp="1"/>
          </p:cNvSpPr>
          <p:nvPr>
            <p:ph sz="half" idx="2"/>
          </p:nvPr>
        </p:nvSpPr>
        <p:spPr>
          <a:xfrm>
            <a:off x="1049454" y="2662356"/>
            <a:ext cx="4665546" cy="3057911"/>
          </a:xfrm>
        </p:spPr>
        <p:txBody>
          <a:bodyPr vert="horz" lIns="91440" tIns="45720" rIns="91440" bIns="45720" rtlCol="0">
            <a:normAutofit/>
          </a:bodyPr>
          <a:lstStyle/>
          <a:p>
            <a:pPr>
              <a:lnSpc>
                <a:spcPct val="110000"/>
              </a:lnSpc>
              <a:buSzPct val="87000"/>
            </a:pPr>
            <a:r>
              <a:rPr lang="en-US" sz="2000"/>
              <a:t>The Internet is a global computer network that connects people and information.</a:t>
            </a:r>
          </a:p>
          <a:p>
            <a:pPr>
              <a:lnSpc>
                <a:spcPct val="110000"/>
              </a:lnSpc>
              <a:buSzPct val="87000"/>
            </a:pPr>
            <a:r>
              <a:rPr lang="en-US" sz="2000"/>
              <a:t>The Internet has its roots in the United States military's ARPANET project.</a:t>
            </a:r>
          </a:p>
          <a:p>
            <a:pPr>
              <a:lnSpc>
                <a:spcPct val="110000"/>
              </a:lnSpc>
              <a:buSzPct val="87000"/>
            </a:pPr>
            <a:r>
              <a:rPr lang="en-US" sz="2000"/>
              <a:t>The Internet has revolutionized communication, commerce, and many other aspects of modern life.</a:t>
            </a:r>
          </a:p>
        </p:txBody>
      </p:sp>
      <p:cxnSp>
        <p:nvCxnSpPr>
          <p:cNvPr id="16" name="Straight Connector 15">
            <a:extLst>
              <a:ext uri="{FF2B5EF4-FFF2-40B4-BE49-F238E27FC236}">
                <a16:creationId xmlns:a16="http://schemas.microsoft.com/office/drawing/2014/main" id="{62713E66-598D-4B8A-9D2A-67C7AF46EF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081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Virus cells suspended on air">
            <a:extLst>
              <a:ext uri="{FF2B5EF4-FFF2-40B4-BE49-F238E27FC236}">
                <a16:creationId xmlns:a16="http://schemas.microsoft.com/office/drawing/2014/main" id="{F25DC614-438E-4625-A034-816111CA4E62}"/>
              </a:ext>
            </a:extLst>
          </p:cNvPr>
          <p:cNvPicPr>
            <a:picLocks noGrp="1" noChangeAspect="1"/>
          </p:cNvPicPr>
          <p:nvPr>
            <p:ph sz="half" idx="1"/>
          </p:nvPr>
        </p:nvPicPr>
        <p:blipFill>
          <a:blip r:embed="rId3"/>
          <a:srcRect r="6735"/>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5D325692-9038-C894-BBE1-0CC5F24FFCA0}"/>
              </a:ext>
            </a:extLst>
          </p:cNvPr>
          <p:cNvSpPr>
            <a:spLocks noGrp="1"/>
          </p:cNvSpPr>
          <p:nvPr>
            <p:ph type="title"/>
          </p:nvPr>
        </p:nvSpPr>
        <p:spPr>
          <a:xfrm>
            <a:off x="7269904" y="914400"/>
            <a:ext cx="4261104" cy="1097280"/>
          </a:xfrm>
        </p:spPr>
        <p:txBody>
          <a:bodyPr vert="horz" lIns="91440" tIns="45720" rIns="91440" bIns="45720" rtlCol="0" anchor="t">
            <a:normAutofit/>
          </a:bodyPr>
          <a:lstStyle/>
          <a:p>
            <a:r>
              <a:rPr lang="en-US" sz="3600" b="1"/>
              <a:t>Precautions on the Internet</a:t>
            </a:r>
          </a:p>
        </p:txBody>
      </p:sp>
      <p:sp>
        <p:nvSpPr>
          <p:cNvPr id="4" name="Marcador de contenido 3">
            <a:extLst>
              <a:ext uri="{FF2B5EF4-FFF2-40B4-BE49-F238E27FC236}">
                <a16:creationId xmlns:a16="http://schemas.microsoft.com/office/drawing/2014/main" id="{55544EE9-A21A-CC8F-C09A-35AFA70A57AB}"/>
              </a:ext>
            </a:extLst>
          </p:cNvPr>
          <p:cNvSpPr>
            <a:spLocks noGrp="1"/>
          </p:cNvSpPr>
          <p:nvPr>
            <p:ph sz="half" idx="2"/>
          </p:nvPr>
        </p:nvSpPr>
        <p:spPr>
          <a:xfrm>
            <a:off x="7269905" y="2176036"/>
            <a:ext cx="4261104" cy="4121887"/>
          </a:xfrm>
        </p:spPr>
        <p:txBody>
          <a:bodyPr vert="horz" lIns="91440" tIns="45720" rIns="91440" bIns="45720" rtlCol="0">
            <a:normAutofit/>
          </a:bodyPr>
          <a:lstStyle/>
          <a:p>
            <a:pPr>
              <a:lnSpc>
                <a:spcPct val="110000"/>
              </a:lnSpc>
              <a:buSzPct val="87000"/>
            </a:pPr>
            <a:r>
              <a:rPr lang="en-US" sz="2200"/>
              <a:t>Avoid clicking on links from unknown or suspicious sources to avoid computer viruses.</a:t>
            </a:r>
          </a:p>
          <a:p>
            <a:pPr>
              <a:lnSpc>
                <a:spcPct val="110000"/>
              </a:lnSpc>
              <a:buSzPct val="87000"/>
            </a:pPr>
            <a:r>
              <a:rPr lang="en-US" sz="2200"/>
              <a:t>Understanding common scams can help you avoid falling victim to them online.</a:t>
            </a:r>
          </a:p>
          <a:p>
            <a:pPr>
              <a:lnSpc>
                <a:spcPct val="110000"/>
              </a:lnSpc>
              <a:buSzPct val="87000"/>
            </a:pPr>
            <a:r>
              <a:rPr lang="en-US" sz="2200"/>
              <a:t>Protecting your personal information online is crucial for avoiding identity theft and other forms of cybercrime.</a:t>
            </a:r>
          </a:p>
        </p:txBody>
      </p:sp>
    </p:spTree>
    <p:extLst>
      <p:ext uri="{BB962C8B-B14F-4D97-AF65-F5344CB8AC3E}">
        <p14:creationId xmlns:p14="http://schemas.microsoft.com/office/powerpoint/2010/main" val="1829610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Marcador de contenido 4" descr="Colorful beach ball on a white background.">
            <a:extLst>
              <a:ext uri="{FF2B5EF4-FFF2-40B4-BE49-F238E27FC236}">
                <a16:creationId xmlns:a16="http://schemas.microsoft.com/office/drawing/2014/main" id="{DE010F68-57C0-4B97-BC97-3B0F07E08FF6}"/>
              </a:ext>
            </a:extLst>
          </p:cNvPr>
          <p:cNvPicPr>
            <a:picLocks noGrp="1" noChangeAspect="1"/>
          </p:cNvPicPr>
          <p:nvPr>
            <p:ph sz="half" idx="1"/>
          </p:nvPr>
        </p:nvPicPr>
        <p:blipFill>
          <a:blip r:embed="rId3"/>
          <a:srcRect r="3" b="1354"/>
          <a:stretch/>
        </p:blipFill>
        <p:spPr>
          <a:xfrm>
            <a:off x="1" y="2613892"/>
            <a:ext cx="3739895"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3739896"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74CAE69-6CDF-18D7-2C06-2B4345447C0D}"/>
              </a:ext>
            </a:extLst>
          </p:cNvPr>
          <p:cNvSpPr>
            <a:spLocks noGrp="1"/>
          </p:cNvSpPr>
          <p:nvPr>
            <p:ph type="title"/>
          </p:nvPr>
        </p:nvSpPr>
        <p:spPr>
          <a:xfrm>
            <a:off x="640080" y="914401"/>
            <a:ext cx="3099816" cy="1477817"/>
          </a:xfrm>
        </p:spPr>
        <p:txBody>
          <a:bodyPr vert="horz" lIns="91440" tIns="45720" rIns="91440" bIns="45720" rtlCol="0" anchor="t">
            <a:normAutofit/>
          </a:bodyPr>
          <a:lstStyle/>
          <a:p>
            <a:pPr>
              <a:lnSpc>
                <a:spcPct val="100000"/>
              </a:lnSpc>
            </a:pPr>
            <a:r>
              <a:rPr lang="en-US" sz="3600" b="1"/>
              <a:t>Web Browsers</a:t>
            </a:r>
          </a:p>
        </p:txBody>
      </p:sp>
      <p:sp>
        <p:nvSpPr>
          <p:cNvPr id="4" name="Marcador de contenido 3">
            <a:extLst>
              <a:ext uri="{FF2B5EF4-FFF2-40B4-BE49-F238E27FC236}">
                <a16:creationId xmlns:a16="http://schemas.microsoft.com/office/drawing/2014/main" id="{9AEC729C-168B-EA96-C756-4605C9D65CF8}"/>
              </a:ext>
            </a:extLst>
          </p:cNvPr>
          <p:cNvSpPr>
            <a:spLocks noGrp="1"/>
          </p:cNvSpPr>
          <p:nvPr>
            <p:ph sz="half" idx="2"/>
          </p:nvPr>
        </p:nvSpPr>
        <p:spPr>
          <a:xfrm>
            <a:off x="4325537" y="1014984"/>
            <a:ext cx="7205472" cy="5288266"/>
          </a:xfrm>
        </p:spPr>
        <p:txBody>
          <a:bodyPr vert="horz" lIns="91440" tIns="45720" rIns="91440" bIns="45720" rtlCol="0">
            <a:normAutofit/>
          </a:bodyPr>
          <a:lstStyle/>
          <a:p>
            <a:pPr>
              <a:lnSpc>
                <a:spcPct val="120000"/>
              </a:lnSpc>
              <a:buSzPct val="87000"/>
            </a:pPr>
            <a:r>
              <a:rPr lang="en-US"/>
              <a:t>Web browsers are software applications that allow users to access the World Wide Web.</a:t>
            </a:r>
          </a:p>
          <a:p>
            <a:pPr>
              <a:lnSpc>
                <a:spcPct val="120000"/>
              </a:lnSpc>
              <a:buSzPct val="87000"/>
            </a:pPr>
            <a:r>
              <a:rPr lang="en-US"/>
              <a:t>Most web browsers support multiple tabs and windows, allowing users to navigate multiple web pages at once.</a:t>
            </a:r>
          </a:p>
          <a:p>
            <a:pPr>
              <a:lnSpc>
                <a:spcPct val="120000"/>
              </a:lnSpc>
              <a:buSzPct val="87000"/>
            </a:pPr>
            <a:r>
              <a:rPr lang="en-US"/>
              <a:t>Web browsers use HyperText Transfer Protocol (HTTP) to communicate with web servers and retrieve web pages.</a:t>
            </a:r>
          </a:p>
        </p:txBody>
      </p:sp>
    </p:spTree>
    <p:extLst>
      <p:ext uri="{BB962C8B-B14F-4D97-AF65-F5344CB8AC3E}">
        <p14:creationId xmlns:p14="http://schemas.microsoft.com/office/powerpoint/2010/main" val="406329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296DFCB-70B5-7CBB-3EA1-E8B6EB0D9954}"/>
              </a:ext>
            </a:extLst>
          </p:cNvPr>
          <p:cNvSpPr>
            <a:spLocks noGrp="1"/>
          </p:cNvSpPr>
          <p:nvPr>
            <p:ph type="title"/>
          </p:nvPr>
        </p:nvSpPr>
        <p:spPr>
          <a:xfrm>
            <a:off x="640080" y="1371600"/>
            <a:ext cx="5737859" cy="1097280"/>
          </a:xfrm>
        </p:spPr>
        <p:txBody>
          <a:bodyPr vert="horz" lIns="91440" tIns="45720" rIns="91440" bIns="45720" rtlCol="0" anchor="t">
            <a:normAutofit/>
          </a:bodyPr>
          <a:lstStyle/>
          <a:p>
            <a:pPr>
              <a:lnSpc>
                <a:spcPct val="100000"/>
              </a:lnSpc>
            </a:pPr>
            <a:r>
              <a:rPr lang="en-US" sz="4000" b="1"/>
              <a:t>Search Engines</a:t>
            </a:r>
          </a:p>
        </p:txBody>
      </p:sp>
      <p:sp>
        <p:nvSpPr>
          <p:cNvPr id="4" name="Marcador de contenido 3">
            <a:extLst>
              <a:ext uri="{FF2B5EF4-FFF2-40B4-BE49-F238E27FC236}">
                <a16:creationId xmlns:a16="http://schemas.microsoft.com/office/drawing/2014/main" id="{D3B6F7B3-9A59-5727-97BD-71388794733A}"/>
              </a:ext>
            </a:extLst>
          </p:cNvPr>
          <p:cNvSpPr>
            <a:spLocks noGrp="1"/>
          </p:cNvSpPr>
          <p:nvPr>
            <p:ph sz="half" idx="2"/>
          </p:nvPr>
        </p:nvSpPr>
        <p:spPr>
          <a:xfrm>
            <a:off x="640080" y="2633236"/>
            <a:ext cx="5737860" cy="3666980"/>
          </a:xfrm>
        </p:spPr>
        <p:txBody>
          <a:bodyPr vert="horz" lIns="91440" tIns="45720" rIns="91440" bIns="45720" rtlCol="0">
            <a:normAutofit/>
          </a:bodyPr>
          <a:lstStyle/>
          <a:p>
            <a:pPr>
              <a:lnSpc>
                <a:spcPct val="110000"/>
              </a:lnSpc>
              <a:buSzPct val="87000"/>
            </a:pPr>
            <a:r>
              <a:rPr lang="en-US" sz="2200"/>
              <a:t>A search engine is a software program that searches a database of Internet sites to find the information you request.</a:t>
            </a:r>
          </a:p>
          <a:p>
            <a:pPr>
              <a:lnSpc>
                <a:spcPct val="110000"/>
              </a:lnSpc>
              <a:buSzPct val="87000"/>
            </a:pPr>
            <a:r>
              <a:rPr lang="en-US" sz="2200"/>
              <a:t>Search engines use algorithms to prioritize search results based on relevance to the search terms.</a:t>
            </a:r>
          </a:p>
          <a:p>
            <a:pPr>
              <a:lnSpc>
                <a:spcPct val="110000"/>
              </a:lnSpc>
              <a:buSzPct val="87000"/>
            </a:pPr>
            <a:r>
              <a:rPr lang="en-US" sz="2200"/>
              <a:t>Google is the most popular search engine, but other search engines like Bing and Yahoo also exist.</a:t>
            </a:r>
          </a:p>
        </p:txBody>
      </p:sp>
      <p:cxnSp>
        <p:nvCxnSpPr>
          <p:cNvPr id="14" name="Straight Connector 13">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Marcador de contenido 4" descr="Magnifying glass">
            <a:extLst>
              <a:ext uri="{FF2B5EF4-FFF2-40B4-BE49-F238E27FC236}">
                <a16:creationId xmlns:a16="http://schemas.microsoft.com/office/drawing/2014/main" id="{9F959B00-9311-40F9-8293-72FB6B7A9C2A}"/>
              </a:ext>
            </a:extLst>
          </p:cNvPr>
          <p:cNvPicPr>
            <a:picLocks noGrp="1" noChangeAspect="1"/>
          </p:cNvPicPr>
          <p:nvPr>
            <p:ph sz="half" idx="1"/>
          </p:nvPr>
        </p:nvPicPr>
        <p:blipFill>
          <a:blip r:embed="rId3"/>
          <a:stretch>
            <a:fillRect/>
          </a:stretch>
        </p:blipFill>
        <p:spPr>
          <a:xfrm>
            <a:off x="7155179" y="1924386"/>
            <a:ext cx="4375829" cy="4375829"/>
          </a:xfrm>
          <a:prstGeom prst="rect">
            <a:avLst/>
          </a:prstGeom>
        </p:spPr>
      </p:pic>
    </p:spTree>
    <p:extLst>
      <p:ext uri="{BB962C8B-B14F-4D97-AF65-F5344CB8AC3E}">
        <p14:creationId xmlns:p14="http://schemas.microsoft.com/office/powerpoint/2010/main" val="14819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B4E3065-7BD7-3AAA-5AC8-6A3BA1FDB12B}"/>
              </a:ext>
            </a:extLst>
          </p:cNvPr>
          <p:cNvSpPr>
            <a:spLocks noGrp="1"/>
          </p:cNvSpPr>
          <p:nvPr>
            <p:ph type="title"/>
          </p:nvPr>
        </p:nvSpPr>
        <p:spPr>
          <a:xfrm>
            <a:off x="640080" y="1371600"/>
            <a:ext cx="5737859" cy="1097280"/>
          </a:xfrm>
        </p:spPr>
        <p:txBody>
          <a:bodyPr vert="horz" lIns="91440" tIns="45720" rIns="91440" bIns="45720" rtlCol="0" anchor="t">
            <a:normAutofit/>
          </a:bodyPr>
          <a:lstStyle/>
          <a:p>
            <a:r>
              <a:rPr lang="en-US" sz="3400" b="1"/>
              <a:t>Effective Search Techniques</a:t>
            </a:r>
          </a:p>
        </p:txBody>
      </p:sp>
      <p:sp>
        <p:nvSpPr>
          <p:cNvPr id="4" name="Marcador de contenido 3">
            <a:extLst>
              <a:ext uri="{FF2B5EF4-FFF2-40B4-BE49-F238E27FC236}">
                <a16:creationId xmlns:a16="http://schemas.microsoft.com/office/drawing/2014/main" id="{4C9F2CFE-6F91-8448-4E7E-BAA2EE86DCAE}"/>
              </a:ext>
            </a:extLst>
          </p:cNvPr>
          <p:cNvSpPr>
            <a:spLocks noGrp="1"/>
          </p:cNvSpPr>
          <p:nvPr>
            <p:ph sz="half" idx="2"/>
          </p:nvPr>
        </p:nvSpPr>
        <p:spPr>
          <a:xfrm>
            <a:off x="640080" y="2633236"/>
            <a:ext cx="5737860" cy="3666980"/>
          </a:xfrm>
        </p:spPr>
        <p:txBody>
          <a:bodyPr vert="horz" lIns="91440" tIns="45720" rIns="91440" bIns="45720" rtlCol="0">
            <a:normAutofit/>
          </a:bodyPr>
          <a:lstStyle/>
          <a:p>
            <a:pPr>
              <a:lnSpc>
                <a:spcPct val="110000"/>
              </a:lnSpc>
              <a:buSzPct val="87000"/>
            </a:pPr>
            <a:r>
              <a:rPr lang="en-US" sz="2200"/>
              <a:t>Using specific keywords and phrases in your search can help you find more relevant results.</a:t>
            </a:r>
          </a:p>
          <a:p>
            <a:pPr>
              <a:lnSpc>
                <a:spcPct val="110000"/>
              </a:lnSpc>
              <a:buSzPct val="87000"/>
            </a:pPr>
            <a:r>
              <a:rPr lang="en-US" sz="2200"/>
              <a:t>Filters can help narrow down search results by date, location, and other factors.</a:t>
            </a:r>
          </a:p>
          <a:p>
            <a:pPr>
              <a:lnSpc>
                <a:spcPct val="110000"/>
              </a:lnSpc>
              <a:buSzPct val="87000"/>
            </a:pPr>
            <a:r>
              <a:rPr lang="en-US" sz="2200"/>
              <a:t>Examples of search techniques include using quotation marks to search for phrases and using the minus sign to exclude certain words.</a:t>
            </a:r>
          </a:p>
        </p:txBody>
      </p:sp>
      <p:cxnSp>
        <p:nvCxnSpPr>
          <p:cNvPr id="14" name="Straight Connector 13">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Marcador de contenido 4">
            <a:extLst>
              <a:ext uri="{FF2B5EF4-FFF2-40B4-BE49-F238E27FC236}">
                <a16:creationId xmlns:a16="http://schemas.microsoft.com/office/drawing/2014/main" id="{9E955639-9B02-4CC0-BD0D-A96C45DAC668}"/>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7155179" y="1924386"/>
            <a:ext cx="4375829" cy="4375829"/>
          </a:xfrm>
          <a:prstGeom prst="rect">
            <a:avLst/>
          </a:prstGeom>
        </p:spPr>
      </p:pic>
    </p:spTree>
    <p:extLst>
      <p:ext uri="{BB962C8B-B14F-4D97-AF65-F5344CB8AC3E}">
        <p14:creationId xmlns:p14="http://schemas.microsoft.com/office/powerpoint/2010/main" val="16011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7C6E6E6-938F-9DC7-E56B-A523085F32D7}"/>
              </a:ext>
            </a:extLst>
          </p:cNvPr>
          <p:cNvSpPr>
            <a:spLocks noGrp="1"/>
          </p:cNvSpPr>
          <p:nvPr>
            <p:ph type="title"/>
          </p:nvPr>
        </p:nvSpPr>
        <p:spPr>
          <a:xfrm>
            <a:off x="640080" y="914399"/>
            <a:ext cx="10847494" cy="1171069"/>
          </a:xfrm>
        </p:spPr>
        <p:txBody>
          <a:bodyPr vert="horz" lIns="91440" tIns="45720" rIns="91440" bIns="45720" rtlCol="0" anchor="t">
            <a:normAutofit/>
          </a:bodyPr>
          <a:lstStyle/>
          <a:p>
            <a:pPr>
              <a:lnSpc>
                <a:spcPct val="100000"/>
              </a:lnSpc>
            </a:pPr>
            <a:r>
              <a:rPr lang="en-US" sz="4000" b="1"/>
              <a:t>Evaluating Sources in Google Search</a:t>
            </a:r>
          </a:p>
        </p:txBody>
      </p:sp>
      <p:sp>
        <p:nvSpPr>
          <p:cNvPr id="4" name="Marcador de contenido 3">
            <a:extLst>
              <a:ext uri="{FF2B5EF4-FFF2-40B4-BE49-F238E27FC236}">
                <a16:creationId xmlns:a16="http://schemas.microsoft.com/office/drawing/2014/main" id="{BE244B50-BF6C-B6B4-DD7C-1FE4E1BB3850}"/>
              </a:ext>
            </a:extLst>
          </p:cNvPr>
          <p:cNvSpPr>
            <a:spLocks noGrp="1"/>
          </p:cNvSpPr>
          <p:nvPr>
            <p:ph sz="half" idx="2"/>
          </p:nvPr>
        </p:nvSpPr>
        <p:spPr>
          <a:xfrm>
            <a:off x="6915150" y="2256287"/>
            <a:ext cx="4563618" cy="3760459"/>
          </a:xfrm>
        </p:spPr>
        <p:txBody>
          <a:bodyPr vert="horz" lIns="91440" tIns="45720" rIns="91440" bIns="45720" rtlCol="0" anchor="t">
            <a:normAutofit/>
          </a:bodyPr>
          <a:lstStyle/>
          <a:p>
            <a:pPr>
              <a:lnSpc>
                <a:spcPct val="110000"/>
              </a:lnSpc>
              <a:buSzPct val="87000"/>
            </a:pPr>
            <a:r>
              <a:rPr lang="en-US" sz="1800"/>
              <a:t>It's important to evaluate the credibility of sources found in Google search results.</a:t>
            </a:r>
          </a:p>
          <a:p>
            <a:pPr>
              <a:lnSpc>
                <a:spcPct val="110000"/>
              </a:lnSpc>
              <a:buSzPct val="87000"/>
            </a:pPr>
            <a:r>
              <a:rPr lang="en-US" sz="1800"/>
              <a:t>Reliable sources are those that demonstrate expertise in the subject matter, while unreliable sources lack credibility.</a:t>
            </a:r>
          </a:p>
          <a:p>
            <a:pPr>
              <a:lnSpc>
                <a:spcPct val="110000"/>
              </a:lnSpc>
              <a:buSzPct val="87000"/>
            </a:pPr>
            <a:r>
              <a:rPr lang="en-US" sz="1800"/>
              <a:t>Ways to evaluate sources include checking the author's credentials, looking for bias, and verifying information with corroborating sources.</a:t>
            </a:r>
          </a:p>
        </p:txBody>
      </p:sp>
      <p:pic>
        <p:nvPicPr>
          <p:cNvPr id="5" name="Marcador de contenido 4" descr="Message &quot;SECRET PROFILE&quot; made of newspaper letters, hanged at cork board with thumbtacks.">
            <a:extLst>
              <a:ext uri="{FF2B5EF4-FFF2-40B4-BE49-F238E27FC236}">
                <a16:creationId xmlns:a16="http://schemas.microsoft.com/office/drawing/2014/main" id="{718A0B64-7EA4-4B21-9BDB-1C4227E9F0F7}"/>
              </a:ext>
            </a:extLst>
          </p:cNvPr>
          <p:cNvPicPr>
            <a:picLocks noGrp="1" noChangeAspect="1"/>
          </p:cNvPicPr>
          <p:nvPr>
            <p:ph sz="half" idx="1"/>
          </p:nvPr>
        </p:nvPicPr>
        <p:blipFill>
          <a:blip r:embed="rId3"/>
          <a:stretch>
            <a:fillRect/>
          </a:stretch>
        </p:blipFill>
        <p:spPr>
          <a:xfrm>
            <a:off x="713232" y="2256287"/>
            <a:ext cx="5633646" cy="3760459"/>
          </a:xfrm>
          <a:prstGeom prst="rect">
            <a:avLst/>
          </a:prstGeom>
        </p:spPr>
      </p:pic>
      <p:cxnSp>
        <p:nvCxnSpPr>
          <p:cNvPr id="14" name="Straight Connector 13">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908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406BD704-01C2-4341-B99A-116CC7EC5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Padlock on computer motherboard">
            <a:extLst>
              <a:ext uri="{FF2B5EF4-FFF2-40B4-BE49-F238E27FC236}">
                <a16:creationId xmlns:a16="http://schemas.microsoft.com/office/drawing/2014/main" id="{FE3C467D-B796-45BF-861D-8B0230B136A6}"/>
              </a:ext>
            </a:extLst>
          </p:cNvPr>
          <p:cNvPicPr>
            <a:picLocks noGrp="1" noChangeAspect="1"/>
          </p:cNvPicPr>
          <p:nvPr>
            <p:ph sz="half" idx="1"/>
          </p:nvPr>
        </p:nvPicPr>
        <p:blipFill>
          <a:blip r:embed="rId3"/>
          <a:srcRect b="15730"/>
          <a:stretch/>
        </p:blipFill>
        <p:spPr>
          <a:xfrm>
            <a:off x="20" y="10"/>
            <a:ext cx="12191980" cy="6857990"/>
          </a:xfrm>
          <a:prstGeom prst="rect">
            <a:avLst/>
          </a:prstGeom>
        </p:spPr>
      </p:pic>
      <p:sp useBgFill="1">
        <p:nvSpPr>
          <p:cNvPr id="14" name="Rectangle 13">
            <a:extLst>
              <a:ext uri="{FF2B5EF4-FFF2-40B4-BE49-F238E27FC236}">
                <a16:creationId xmlns:a16="http://schemas.microsoft.com/office/drawing/2014/main" id="{0225C01B-A296-4FAA-AA46-794F27DF6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7517834-FF13-F46C-5C37-DCCA430494D3}"/>
              </a:ext>
            </a:extLst>
          </p:cNvPr>
          <p:cNvSpPr>
            <a:spLocks noGrp="1"/>
          </p:cNvSpPr>
          <p:nvPr>
            <p:ph type="title"/>
          </p:nvPr>
        </p:nvSpPr>
        <p:spPr>
          <a:xfrm>
            <a:off x="1049451" y="1352492"/>
            <a:ext cx="4665540" cy="1143000"/>
          </a:xfrm>
        </p:spPr>
        <p:txBody>
          <a:bodyPr vert="horz" lIns="91440" tIns="45720" rIns="91440" bIns="45720" rtlCol="0" anchor="t">
            <a:normAutofit/>
          </a:bodyPr>
          <a:lstStyle/>
          <a:p>
            <a:r>
              <a:rPr lang="en-US" sz="3700" b="1"/>
              <a:t>Internet Security Basics</a:t>
            </a:r>
          </a:p>
        </p:txBody>
      </p:sp>
      <p:sp>
        <p:nvSpPr>
          <p:cNvPr id="4" name="Marcador de contenido 3">
            <a:extLst>
              <a:ext uri="{FF2B5EF4-FFF2-40B4-BE49-F238E27FC236}">
                <a16:creationId xmlns:a16="http://schemas.microsoft.com/office/drawing/2014/main" id="{6443071D-7AD9-ED85-FEFE-5F737F0A6A8B}"/>
              </a:ext>
            </a:extLst>
          </p:cNvPr>
          <p:cNvSpPr>
            <a:spLocks noGrp="1"/>
          </p:cNvSpPr>
          <p:nvPr>
            <p:ph sz="half" idx="2"/>
          </p:nvPr>
        </p:nvSpPr>
        <p:spPr>
          <a:xfrm>
            <a:off x="1049454" y="2662356"/>
            <a:ext cx="4665546" cy="3057911"/>
          </a:xfrm>
        </p:spPr>
        <p:txBody>
          <a:bodyPr vert="horz" lIns="91440" tIns="45720" rIns="91440" bIns="45720" rtlCol="0">
            <a:normAutofit/>
          </a:bodyPr>
          <a:lstStyle/>
          <a:p>
            <a:pPr>
              <a:lnSpc>
                <a:spcPct val="110000"/>
              </a:lnSpc>
              <a:buSzPct val="87000"/>
            </a:pPr>
            <a:r>
              <a:rPr lang="en-US" sz="1800"/>
              <a:t>Online security is more important than ever as hackers become increasingly sophisticated.</a:t>
            </a:r>
          </a:p>
          <a:p>
            <a:pPr>
              <a:lnSpc>
                <a:spcPct val="110000"/>
              </a:lnSpc>
              <a:buSzPct val="87000"/>
            </a:pPr>
            <a:r>
              <a:rPr lang="en-US" sz="1800"/>
              <a:t>A strong password is crucial to protecting your online accounts from unauthorized access.</a:t>
            </a:r>
          </a:p>
          <a:p>
            <a:pPr>
              <a:lnSpc>
                <a:spcPct val="110000"/>
              </a:lnSpc>
              <a:buSzPct val="87000"/>
            </a:pPr>
            <a:r>
              <a:rPr lang="en-US" sz="1800"/>
              <a:t>A password manager can help you generate and store complex passwords securely.</a:t>
            </a:r>
          </a:p>
        </p:txBody>
      </p:sp>
      <p:cxnSp>
        <p:nvCxnSpPr>
          <p:cNvPr id="16" name="Straight Connector 15">
            <a:extLst>
              <a:ext uri="{FF2B5EF4-FFF2-40B4-BE49-F238E27FC236}">
                <a16:creationId xmlns:a16="http://schemas.microsoft.com/office/drawing/2014/main" id="{62713E66-598D-4B8A-9D2A-67C7AF46EF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253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354</TotalTime>
  <Words>1568</Words>
  <Application>Microsoft Office PowerPoint</Application>
  <PresentationFormat>Panorámica</PresentationFormat>
  <Paragraphs>84</Paragraphs>
  <Slides>13</Slides>
  <Notes>12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Aptos</vt:lpstr>
      <vt:lpstr>Aptos Display</vt:lpstr>
      <vt:lpstr>Arial</vt:lpstr>
      <vt:lpstr>Grandview Display</vt:lpstr>
      <vt:lpstr>Tema de Office</vt:lpstr>
      <vt:lpstr>Basic Computing Curriculum</vt:lpstr>
      <vt:lpstr>Presentation Overview</vt:lpstr>
      <vt:lpstr>Introduction: What is the Internet?</vt:lpstr>
      <vt:lpstr>Precautions on the Internet</vt:lpstr>
      <vt:lpstr>Web Browsers</vt:lpstr>
      <vt:lpstr>Search Engines</vt:lpstr>
      <vt:lpstr>Effective Search Techniques</vt:lpstr>
      <vt:lpstr>Evaluating Sources in Google Search</vt:lpstr>
      <vt:lpstr>Internet Security Basics</vt:lpstr>
      <vt:lpstr>Privacy Settings and Social Media Privacy</vt:lpstr>
      <vt:lpstr>Recognizing Secure Websites</vt:lpstr>
      <vt:lpstr>Practical Activity</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Manel Mena</dc:creator>
  <cp:lastModifiedBy>Manel Mena</cp:lastModifiedBy>
  <cp:revision>7</cp:revision>
  <dcterms:created xsi:type="dcterms:W3CDTF">2024-08-26T14:14:55Z</dcterms:created>
  <dcterms:modified xsi:type="dcterms:W3CDTF">2024-10-09T07:30:27Z</dcterms:modified>
</cp:coreProperties>
</file>